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View of beach and sea from a grassy sand dune"/>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View of beach and sea from a grassy sand dune"/>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Heron flying low over a beach with a short fence in the foreground"/>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Sandy path between two hills leading to the ocean"/>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Sandy path between two hills leading to the ocean"/>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Heron flying low over a beach with a short fence in the foreground"/>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View of beach and sea from a grassy sand dune"/>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ncbi.nlm.nih.gov/nuccore" TargetMode="External"/><Relationship Id="rId3" Type="http://schemas.openxmlformats.org/officeDocument/2006/relationships/image" Target="../media/image7.png"/><Relationship Id="rId4" Type="http://schemas.openxmlformats.org/officeDocument/2006/relationships/hyperlink" Target="https://www.ncbi.nlm.nih.gov/nuccore?term=%28srcdb_refseq%5BPROP%5D%29%20AND%20%28%22Escherichia%20coli%22%5Bporgn%5D%29%20AND%20%28%222500000%22%5BSLEN%5D%20%3A%20%2210000000%22%5BSLEN%5D%29&amp;cmd=DetailsSearch"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usegalaxy.eu/login" TargetMode="External"/><Relationship Id="rId3" Type="http://schemas.openxmlformats.org/officeDocument/2006/relationships/hyperlink" Target="http://usegalaxy.eu" TargetMode="External"/><Relationship Id="rId4"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sandyjmacdonald/fba-workshop-materials/blob/main/add_locus_tags.py" TargetMode="External"/><Relationship Id="rId3"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opencobra/cobrapy"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sandyjmacdonald/fba-workshop-materials/blob/main/filter_fba_model.py" TargetMode="External"/><Relationship Id="rId3" Type="http://schemas.openxmlformats.org/officeDocument/2006/relationships/image" Target="../media/image1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s.macdonald@york.ac.uk"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pubmed.ncbi.nlm.nih.gov/17593909/"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www.jbc.org/article/S0021-9258(19)70050-7/pdf" TargetMode="External"/><Relationship Id="rId5" Type="http://schemas.openxmlformats.org/officeDocument/2006/relationships/hyperlink" Target="https://biocyc.org/gene?orgid=ECOLI&amp;id=EG10024" TargetMode="External"/><Relationship Id="rId6" Type="http://schemas.openxmlformats.org/officeDocument/2006/relationships/hyperlink" Target="https://blast.ncbi.nlm.nih.gov/Blast.cgi" TargetMode="External"/><Relationship Id="rId7"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Sequence_homology" TargetMode="External"/><Relationship Id="rId3" Type="http://schemas.openxmlformats.org/officeDocument/2006/relationships/image" Target="../media/image1.jpeg"/><Relationship Id="rId4" Type="http://schemas.openxmlformats.org/officeDocument/2006/relationships/hyperlink" Target="https://bitesizebio.com/26762/homology-terminology-never-say-wrong-word/"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hyperlink" Target="http://bigg.ucsd.edu/models"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ncbi.nlm.nih.gov/nuccore/NC_002745.2" TargetMode="External"/><Relationship Id="rId3" Type="http://schemas.openxmlformats.org/officeDocument/2006/relationships/image" Target="../media/image6.png"/><Relationship Id="rId4" Type="http://schemas.openxmlformats.org/officeDocument/2006/relationships/hyperlink" Target="https://www.ncbi.nlm.nih.gov/nuccore/NC_000913.3"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Using an existing metabolic model to (start to) build a new one!"/>
          <p:cNvSpPr txBox="1"/>
          <p:nvPr>
            <p:ph type="ctrTitle"/>
          </p:nvPr>
        </p:nvSpPr>
        <p:spPr>
          <a:prstGeom prst="rect">
            <a:avLst/>
          </a:prstGeom>
        </p:spPr>
        <p:txBody>
          <a:bodyPr/>
          <a:lstStyle>
            <a:lvl1pPr defTabSz="751205">
              <a:defRPr sz="10192"/>
            </a:lvl1pPr>
          </a:lstStyle>
          <a:p>
            <a:pPr/>
            <a:r>
              <a:t>Using an existing metabolic model to (start to) build a new one!</a:t>
            </a:r>
          </a:p>
        </p:txBody>
      </p:sp>
      <p:sp>
        <p:nvSpPr>
          <p:cNvPr id="120" name="Dr Sandy Macdonald, Bioscience Technology Facility Bioinformatician,…"/>
          <p:cNvSpPr txBox="1"/>
          <p:nvPr>
            <p:ph type="subTitle" sz="quarter" idx="1"/>
          </p:nvPr>
        </p:nvSpPr>
        <p:spPr>
          <a:xfrm>
            <a:off x="1778000" y="8166100"/>
            <a:ext cx="20828000" cy="1587500"/>
          </a:xfrm>
          <a:prstGeom prst="rect">
            <a:avLst/>
          </a:prstGeom>
        </p:spPr>
        <p:txBody>
          <a:bodyPr/>
          <a:lstStyle/>
          <a:p>
            <a:pPr defTabSz="759459">
              <a:defRPr sz="4968"/>
            </a:pPr>
            <a:r>
              <a:t>Dr Sandy Macdonald, Bioscience Technology Facility Bioinformatician,</a:t>
            </a:r>
          </a:p>
          <a:p>
            <a:pPr defTabSz="759459">
              <a:defRPr sz="4968"/>
            </a:pPr>
            <a:r>
              <a:t>Friday, 19th November, 2021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Finding the &quot;unknown&quot; protein sequences"/>
          <p:cNvSpPr txBox="1"/>
          <p:nvPr>
            <p:ph type="title"/>
          </p:nvPr>
        </p:nvSpPr>
        <p:spPr>
          <a:prstGeom prst="rect">
            <a:avLst/>
          </a:prstGeom>
        </p:spPr>
        <p:txBody>
          <a:bodyPr/>
          <a:lstStyle>
            <a:lvl1pPr defTabSz="619125">
              <a:defRPr sz="8400"/>
            </a:lvl1pPr>
          </a:lstStyle>
          <a:p>
            <a:pPr/>
            <a:r>
              <a:t>Finding the "unknown" protein sequences</a:t>
            </a:r>
          </a:p>
        </p:txBody>
      </p:sp>
      <p:sp>
        <p:nvSpPr>
          <p:cNvPr id="162" name="You'll need to pick a closely related species or another strain of the same species as your &quot;known&quot; genome/model…"/>
          <p:cNvSpPr txBox="1"/>
          <p:nvPr>
            <p:ph type="body" sz="half" idx="1"/>
          </p:nvPr>
        </p:nvSpPr>
        <p:spPr>
          <a:prstGeom prst="rect">
            <a:avLst/>
          </a:prstGeom>
        </p:spPr>
        <p:txBody>
          <a:bodyPr/>
          <a:lstStyle/>
          <a:p>
            <a:pPr marL="447040" indent="-447040" defTabSz="660400">
              <a:spcBef>
                <a:spcPts val="2000"/>
              </a:spcBef>
              <a:defRPr sz="3040"/>
            </a:pPr>
            <a:r>
              <a:t>You'll need to pick a closely related species or another strain of the same species as your "known" genome/model</a:t>
            </a:r>
          </a:p>
          <a:p>
            <a:pPr marL="447040" indent="-447040" defTabSz="660400">
              <a:spcBef>
                <a:spcPts val="2000"/>
              </a:spcBef>
              <a:defRPr sz="3040"/>
            </a:pPr>
            <a:r>
              <a:t>The best place to find these in the NCBI nucleotide database using the filtering options or advanced search to limit it to the right species and RefSeq genomes that are "high quality".</a:t>
            </a:r>
          </a:p>
          <a:p>
            <a:pPr marL="447040" indent="-447040" defTabSz="660400">
              <a:spcBef>
                <a:spcPts val="2000"/>
              </a:spcBef>
              <a:defRPr sz="3040"/>
            </a:pPr>
            <a:r>
              <a:rPr u="sng">
                <a:hlinkClick r:id="rId2" invalidUrl="" action="" tgtFrame="" tooltip="" history="1" highlightClick="0" endSnd="0"/>
              </a:rPr>
              <a:t>https://www.ncbi.nlm.nih.gov/nuccore</a:t>
            </a:r>
          </a:p>
          <a:p>
            <a:pPr marL="447040" indent="-447040" defTabSz="660400">
              <a:spcBef>
                <a:spcPts val="2000"/>
              </a:spcBef>
              <a:defRPr sz="3040"/>
            </a:pPr>
            <a:r>
              <a:t>Make sure to ignore plasmids. You can do this with the advanced search by giving a sequence length that is in a similar range to your "known" genome, e.g. 2,500,000 - 10,000,000 for </a:t>
            </a:r>
            <a:r>
              <a:rPr i="1"/>
              <a:t>E. coli</a:t>
            </a:r>
            <a:endParaRPr i="1"/>
          </a:p>
          <a:p>
            <a:pPr marL="447040" indent="-447040" defTabSz="660400">
              <a:spcBef>
                <a:spcPts val="2000"/>
              </a:spcBef>
              <a:defRPr sz="3040"/>
            </a:pPr>
            <a:r>
              <a:t>Also watch out for the records that say "This entry is the master record... and contains no sequence data."</a:t>
            </a:r>
          </a:p>
          <a:p>
            <a:pPr marL="447040" indent="-447040" defTabSz="660400">
              <a:spcBef>
                <a:spcPts val="2000"/>
              </a:spcBef>
              <a:defRPr sz="3040"/>
            </a:pPr>
            <a:r>
              <a:t>I used the advanced search: (</a:t>
            </a:r>
            <a:r>
              <a:rPr>
                <a:latin typeface="Courier New"/>
                <a:ea typeface="Courier New"/>
                <a:cs typeface="Courier New"/>
                <a:sym typeface="Courier New"/>
              </a:rPr>
              <a:t>srcdb_refseq[PROP]) AND ("Escherichia coli"[porgn]) AND ("2500000"[SLEN] : "10000000"[SLEN])</a:t>
            </a:r>
          </a:p>
        </p:txBody>
      </p:sp>
      <p:pic>
        <p:nvPicPr>
          <p:cNvPr id="163" name="Screen Shot 2021-11-18 at 17.12.26.png" descr="Screen Shot 2021-11-18 at 17.12.26.png"/>
          <p:cNvPicPr>
            <a:picLocks noChangeAspect="1"/>
          </p:cNvPicPr>
          <p:nvPr/>
        </p:nvPicPr>
        <p:blipFill>
          <a:blip r:embed="rId3">
            <a:extLst/>
          </a:blip>
          <a:stretch>
            <a:fillRect/>
          </a:stretch>
        </p:blipFill>
        <p:spPr>
          <a:xfrm>
            <a:off x="12498209" y="4523788"/>
            <a:ext cx="11113196" cy="6548024"/>
          </a:xfrm>
          <a:prstGeom prst="rect">
            <a:avLst/>
          </a:prstGeom>
          <a:ln w="12700">
            <a:miter lim="400000"/>
          </a:ln>
          <a:effectLst>
            <a:outerShdw sx="100000" sy="100000" kx="0" ky="0" algn="b" rotWithShape="0" blurRad="63500" dist="25400" dir="5400000">
              <a:srgbClr val="000000">
                <a:alpha val="50000"/>
              </a:srgbClr>
            </a:outerShdw>
          </a:effectLst>
        </p:spPr>
      </p:pic>
      <p:sp>
        <p:nvSpPr>
          <p:cNvPr id="164" name="https://www.ncbi.nlm.nih.gov/nuccore?term=%28srcdb_refseq%5BPROP%5D%29%20AND%20%28%22Escherichia%20coli%22%5Bporgn%5D%29%20AND%20%28%222500000%22%5BSLEN%5D%20%3A%20%2210000000%22%5BSLEN%5D%29&amp;cmd=DetailsSearch"/>
          <p:cNvSpPr txBox="1"/>
          <p:nvPr/>
        </p:nvSpPr>
        <p:spPr>
          <a:xfrm>
            <a:off x="14035256" y="11364650"/>
            <a:ext cx="7718088" cy="1555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u="sng">
                <a:hlinkClick r:id="rId4" invalidUrl="" action="" tgtFrame="" tooltip="" history="1" highlightClick="0" endSnd="0"/>
              </a:defRPr>
            </a:lvl1pPr>
          </a:lstStyle>
          <a:p>
            <a:pPr>
              <a:defRPr u="none"/>
            </a:pPr>
            <a:r>
              <a:rPr u="sng">
                <a:hlinkClick r:id="rId4" invalidUrl="" action="" tgtFrame="" tooltip="" history="1" highlightClick="0" endSnd="0"/>
              </a:rPr>
              <a:t>https://www.ncbi.nlm.nih.gov/nuccore?term=%28srcdb_refseq%5BPROP%5D%29%20AND%20%28%22Escherichia%20coli%22%5Bporgn%5D%29%20AND%20%28%222500000%22%5BSLEN%5D%20%3A%20%2210000000%22%5BSLEN%5D%29&amp;cmd=DetailsSearch</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Reciprocal BLAST hits (RBH)"/>
          <p:cNvSpPr txBox="1"/>
          <p:nvPr>
            <p:ph type="title"/>
          </p:nvPr>
        </p:nvSpPr>
        <p:spPr>
          <a:prstGeom prst="rect">
            <a:avLst/>
          </a:prstGeom>
        </p:spPr>
        <p:txBody>
          <a:bodyPr/>
          <a:lstStyle/>
          <a:p>
            <a:pPr/>
            <a:r>
              <a:t>Reciprocal BLAST hits (RBH)</a:t>
            </a:r>
          </a:p>
        </p:txBody>
      </p:sp>
      <p:sp>
        <p:nvSpPr>
          <p:cNvPr id="167" name="BLAST is a sequence similarity search method that's widely used…"/>
          <p:cNvSpPr txBox="1"/>
          <p:nvPr>
            <p:ph type="body" idx="1"/>
          </p:nvPr>
        </p:nvSpPr>
        <p:spPr>
          <a:prstGeom prst="rect">
            <a:avLst/>
          </a:prstGeom>
        </p:spPr>
        <p:txBody>
          <a:bodyPr/>
          <a:lstStyle/>
          <a:p>
            <a:pPr>
              <a:spcBef>
                <a:spcPts val="2500"/>
              </a:spcBef>
            </a:pPr>
            <a:r>
              <a:rPr b="1"/>
              <a:t>BLAST</a:t>
            </a:r>
            <a:r>
              <a:t> is a sequence similarity search method that's widely used</a:t>
            </a:r>
          </a:p>
          <a:p>
            <a:pPr>
              <a:spcBef>
                <a:spcPts val="2500"/>
              </a:spcBef>
            </a:pPr>
            <a:r>
              <a:t>Usually you'll search one or more sequences against a database of sequences to find the most similar matches (hits)</a:t>
            </a:r>
          </a:p>
          <a:p>
            <a:pPr>
              <a:spcBef>
                <a:spcPts val="2500"/>
              </a:spcBef>
            </a:pPr>
            <a:r>
              <a:t>You measure similarity by:</a:t>
            </a:r>
          </a:p>
          <a:p>
            <a:pPr lvl="1">
              <a:spcBef>
                <a:spcPts val="2500"/>
              </a:spcBef>
            </a:pPr>
            <a:r>
              <a:rPr b="1"/>
              <a:t>% identity</a:t>
            </a:r>
            <a:r>
              <a:t> (prop. of matching letters in the alignment)</a:t>
            </a:r>
          </a:p>
          <a:p>
            <a:pPr lvl="1">
              <a:spcBef>
                <a:spcPts val="2500"/>
              </a:spcBef>
            </a:pPr>
            <a:r>
              <a:rPr b="1"/>
              <a:t>% coverage</a:t>
            </a:r>
            <a:r>
              <a:t> (prop. of your query sequence covered by the alignment)</a:t>
            </a:r>
          </a:p>
          <a:p>
            <a:pPr lvl="1">
              <a:spcBef>
                <a:spcPts val="2500"/>
              </a:spcBef>
            </a:pPr>
            <a:r>
              <a:t>E value (probability that the match in the database occurred at random)</a:t>
            </a:r>
          </a:p>
          <a:p>
            <a:pPr>
              <a:spcBef>
                <a:spcPts val="2500"/>
              </a:spcBef>
            </a:pPr>
            <a:r>
              <a:t>A reciprocal BLAST hit BLASTs the hit back against all of the original sequences to ensure the original sequence is found again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Galaxy is a web tool for running bits of bioinformatics software, like BLAST, that would normally be on the command line…"/>
          <p:cNvSpPr txBox="1"/>
          <p:nvPr>
            <p:ph type="body" sz="half" idx="1"/>
          </p:nvPr>
        </p:nvSpPr>
        <p:spPr>
          <a:xfrm>
            <a:off x="1689100" y="3149600"/>
            <a:ext cx="9729907" cy="9296400"/>
          </a:xfrm>
          <a:prstGeom prst="rect">
            <a:avLst/>
          </a:prstGeom>
        </p:spPr>
        <p:txBody>
          <a:bodyPr/>
          <a:lstStyle/>
          <a:p>
            <a:pPr/>
            <a:r>
              <a:t>Galaxy is a web tool for running bits of bioinformatics software, like BLAST, that would normally be on the command line</a:t>
            </a:r>
          </a:p>
          <a:p>
            <a:pPr/>
            <a:r>
              <a:t>You can sign up for a free account here: </a:t>
            </a:r>
            <a:r>
              <a:rPr u="sng">
                <a:hlinkClick r:id="rId2" invalidUrl="" action="" tgtFrame="" tooltip="" history="1" highlightClick="0" endSnd="0"/>
              </a:rPr>
              <a:t>https://usegalaxy.eu/login</a:t>
            </a:r>
          </a:p>
          <a:p>
            <a:pPr>
              <a:defRPr b="1"/>
            </a:pPr>
            <a:r>
              <a:t>Galaxy has a reciprocal BLAST function that we can use with our two sets of protein sequences to find matches</a:t>
            </a:r>
          </a:p>
        </p:txBody>
      </p:sp>
      <p:sp>
        <p:nvSpPr>
          <p:cNvPr id="170" name="Galaxy (usegalaxy.eu)"/>
          <p:cNvSpPr txBox="1"/>
          <p:nvPr>
            <p:ph type="title"/>
          </p:nvPr>
        </p:nvSpPr>
        <p:spPr>
          <a:prstGeom prst="rect">
            <a:avLst/>
          </a:prstGeom>
        </p:spPr>
        <p:txBody>
          <a:bodyPr/>
          <a:lstStyle/>
          <a:p>
            <a:pPr/>
            <a:r>
              <a:t>Galaxy (</a:t>
            </a:r>
            <a:r>
              <a:rPr u="sng">
                <a:hlinkClick r:id="rId3" invalidUrl="" action="" tgtFrame="" tooltip="" history="1" highlightClick="0" endSnd="0"/>
              </a:rPr>
              <a:t>usegalaxy.eu</a:t>
            </a:r>
            <a:r>
              <a:t>)</a:t>
            </a:r>
          </a:p>
        </p:txBody>
      </p:sp>
      <p:pic>
        <p:nvPicPr>
          <p:cNvPr id="171" name="Screen Shot 2021-11-18 at 22.06.10.png" descr="Screen Shot 2021-11-18 at 22.06.10.png"/>
          <p:cNvPicPr>
            <a:picLocks noChangeAspect="1"/>
          </p:cNvPicPr>
          <p:nvPr/>
        </p:nvPicPr>
        <p:blipFill>
          <a:blip r:embed="rId4">
            <a:extLst/>
          </a:blip>
          <a:stretch>
            <a:fillRect/>
          </a:stretch>
        </p:blipFill>
        <p:spPr>
          <a:xfrm>
            <a:off x="11870457" y="4925007"/>
            <a:ext cx="11719041" cy="5745586"/>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Create a new history"/>
          <p:cNvSpPr txBox="1"/>
          <p:nvPr>
            <p:ph type="title"/>
          </p:nvPr>
        </p:nvSpPr>
        <p:spPr>
          <a:prstGeom prst="rect">
            <a:avLst/>
          </a:prstGeom>
        </p:spPr>
        <p:txBody>
          <a:bodyPr/>
          <a:lstStyle>
            <a:lvl1pPr>
              <a:defRPr sz="8000"/>
            </a:lvl1pPr>
          </a:lstStyle>
          <a:p>
            <a:pPr/>
            <a:r>
              <a:t>Create a new history</a:t>
            </a:r>
          </a:p>
        </p:txBody>
      </p:sp>
      <p:pic>
        <p:nvPicPr>
          <p:cNvPr id="174" name="Screen Shot 2021-11-18 at 22.05.01.png" descr="Screen Shot 2021-11-18 at 22.05.01.png"/>
          <p:cNvPicPr>
            <a:picLocks noChangeAspect="1"/>
          </p:cNvPicPr>
          <p:nvPr/>
        </p:nvPicPr>
        <p:blipFill>
          <a:blip r:embed="rId2">
            <a:extLst/>
          </a:blip>
          <a:stretch>
            <a:fillRect/>
          </a:stretch>
        </p:blipFill>
        <p:spPr>
          <a:xfrm>
            <a:off x="3047999" y="3314700"/>
            <a:ext cx="18288001" cy="896620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Click on &quot;load your own data&quot;, select your two fasta files, and set type to fasta, click &quot;Start&quot;"/>
          <p:cNvSpPr txBox="1"/>
          <p:nvPr>
            <p:ph type="title"/>
          </p:nvPr>
        </p:nvSpPr>
        <p:spPr>
          <a:prstGeom prst="rect">
            <a:avLst/>
          </a:prstGeom>
        </p:spPr>
        <p:txBody>
          <a:bodyPr/>
          <a:lstStyle>
            <a:lvl1pPr defTabSz="734694">
              <a:defRPr sz="7119"/>
            </a:lvl1pPr>
          </a:lstStyle>
          <a:p>
            <a:pPr/>
            <a:r>
              <a:t>Click on "load your own data", select your two fasta files, and set type to fasta, click "Start"</a:t>
            </a:r>
          </a:p>
        </p:txBody>
      </p:sp>
      <p:pic>
        <p:nvPicPr>
          <p:cNvPr id="177" name="Screen Shot 2021-11-18 at 22.09.30.png" descr="Screen Shot 2021-11-18 at 22.09.30.png"/>
          <p:cNvPicPr>
            <a:picLocks noChangeAspect="1"/>
          </p:cNvPicPr>
          <p:nvPr/>
        </p:nvPicPr>
        <p:blipFill>
          <a:blip r:embed="rId2">
            <a:extLst/>
          </a:blip>
          <a:stretch>
            <a:fillRect/>
          </a:stretch>
        </p:blipFill>
        <p:spPr>
          <a:xfrm>
            <a:off x="3048000" y="3314700"/>
            <a:ext cx="18288001" cy="896620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earch the Tools for &quot;blast&quot; and select &quot;BLAST Reciprocal Best Hits (RBH)&quot;"/>
          <p:cNvSpPr txBox="1"/>
          <p:nvPr>
            <p:ph type="title"/>
          </p:nvPr>
        </p:nvSpPr>
        <p:spPr>
          <a:prstGeom prst="rect">
            <a:avLst/>
          </a:prstGeom>
        </p:spPr>
        <p:txBody>
          <a:bodyPr/>
          <a:lstStyle>
            <a:lvl1pPr defTabSz="734694">
              <a:defRPr sz="7119"/>
            </a:lvl1pPr>
          </a:lstStyle>
          <a:p>
            <a:pPr/>
            <a:r>
              <a:t>Search the Tools for "blast" and select "BLAST Reciprocal Best Hits (RBH)"</a:t>
            </a:r>
          </a:p>
        </p:txBody>
      </p:sp>
      <p:pic>
        <p:nvPicPr>
          <p:cNvPr id="180" name="Screen Shot 2021-11-18 at 22.13.23.png" descr="Screen Shot 2021-11-18 at 22.13.23.png"/>
          <p:cNvPicPr>
            <a:picLocks noChangeAspect="1"/>
          </p:cNvPicPr>
          <p:nvPr/>
        </p:nvPicPr>
        <p:blipFill>
          <a:blip r:embed="rId2">
            <a:extLst/>
          </a:blip>
          <a:stretch>
            <a:fillRect/>
          </a:stretch>
        </p:blipFill>
        <p:spPr>
          <a:xfrm>
            <a:off x="3048000" y="3314699"/>
            <a:ext cx="18288001" cy="896620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elect your two fasta files, change the &quot;Molecule type&quot; to &quot;protein&quot;, and &quot;blastp&quot;, then click &quot;Execute&quot;"/>
          <p:cNvSpPr txBox="1"/>
          <p:nvPr>
            <p:ph type="title"/>
          </p:nvPr>
        </p:nvSpPr>
        <p:spPr>
          <a:prstGeom prst="rect">
            <a:avLst/>
          </a:prstGeom>
        </p:spPr>
        <p:txBody>
          <a:bodyPr/>
          <a:lstStyle>
            <a:lvl1pPr defTabSz="693419">
              <a:defRPr sz="6719"/>
            </a:lvl1pPr>
          </a:lstStyle>
          <a:p>
            <a:pPr/>
            <a:r>
              <a:t>Select your two fasta files, change the "Molecule type" to "protein", and "blastp", then click "Execute"</a:t>
            </a:r>
          </a:p>
        </p:txBody>
      </p:sp>
      <p:pic>
        <p:nvPicPr>
          <p:cNvPr id="183" name="Screen Shot 2021-11-18 at 22.19.41.png" descr="Screen Shot 2021-11-18 at 22.19.41.png"/>
          <p:cNvPicPr>
            <a:picLocks noChangeAspect="1"/>
          </p:cNvPicPr>
          <p:nvPr/>
        </p:nvPicPr>
        <p:blipFill>
          <a:blip r:embed="rId2">
            <a:extLst/>
          </a:blip>
          <a:stretch>
            <a:fillRect/>
          </a:stretch>
        </p:blipFill>
        <p:spPr>
          <a:xfrm>
            <a:off x="3047999" y="3314699"/>
            <a:ext cx="18288001" cy="896620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Wait for the reciprocal BLAST task to turn from orange to green when it's complete"/>
          <p:cNvSpPr txBox="1"/>
          <p:nvPr>
            <p:ph type="title"/>
          </p:nvPr>
        </p:nvSpPr>
        <p:spPr>
          <a:prstGeom prst="rect">
            <a:avLst/>
          </a:prstGeom>
        </p:spPr>
        <p:txBody>
          <a:bodyPr/>
          <a:lstStyle>
            <a:lvl1pPr defTabSz="734694">
              <a:defRPr sz="7119"/>
            </a:lvl1pPr>
          </a:lstStyle>
          <a:p>
            <a:pPr/>
            <a:r>
              <a:t>Wait for the reciprocal BLAST task to turn from orange to green when it's complete</a:t>
            </a:r>
          </a:p>
        </p:txBody>
      </p:sp>
      <p:pic>
        <p:nvPicPr>
          <p:cNvPr id="186" name="Screen Shot 2021-11-18 at 22.20.18.png" descr="Screen Shot 2021-11-18 at 22.20.18.png"/>
          <p:cNvPicPr>
            <a:picLocks noChangeAspect="1"/>
          </p:cNvPicPr>
          <p:nvPr/>
        </p:nvPicPr>
        <p:blipFill>
          <a:blip r:embed="rId2">
            <a:extLst/>
          </a:blip>
          <a:stretch>
            <a:fillRect/>
          </a:stretch>
        </p:blipFill>
        <p:spPr>
          <a:xfrm>
            <a:off x="3048000" y="3314700"/>
            <a:ext cx="18288001" cy="896620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Have a look at your results, then click the little disk icon to download and save the file"/>
          <p:cNvSpPr txBox="1"/>
          <p:nvPr>
            <p:ph type="title"/>
          </p:nvPr>
        </p:nvSpPr>
        <p:spPr>
          <a:prstGeom prst="rect">
            <a:avLst/>
          </a:prstGeom>
        </p:spPr>
        <p:txBody>
          <a:bodyPr/>
          <a:lstStyle>
            <a:lvl1pPr defTabSz="734694">
              <a:defRPr sz="7119"/>
            </a:lvl1pPr>
          </a:lstStyle>
          <a:p>
            <a:pPr/>
            <a:r>
              <a:t>Have a look at your results, then click the little disk icon to download and save the file</a:t>
            </a:r>
          </a:p>
        </p:txBody>
      </p:sp>
      <p:pic>
        <p:nvPicPr>
          <p:cNvPr id="189" name="Screen Shot 2021-11-18 at 22.36.26.png" descr="Screen Shot 2021-11-18 at 22.36.26.png"/>
          <p:cNvPicPr>
            <a:picLocks noChangeAspect="1"/>
          </p:cNvPicPr>
          <p:nvPr/>
        </p:nvPicPr>
        <p:blipFill>
          <a:blip r:embed="rId2">
            <a:extLst/>
          </a:blip>
          <a:stretch>
            <a:fillRect/>
          </a:stretch>
        </p:blipFill>
        <p:spPr>
          <a:xfrm>
            <a:off x="3048000" y="3314700"/>
            <a:ext cx="18288001" cy="8966201"/>
          </a:xfrm>
          <a:prstGeom prst="rect">
            <a:avLst/>
          </a:prstGeom>
          <a:ln w="12700">
            <a:miter lim="400000"/>
          </a:ln>
          <a:effectLst>
            <a:outerShdw sx="100000" sy="100000" kx="0" ky="0" algn="b" rotWithShape="0" blurRad="63500" dist="25400" dir="5400000">
              <a:srgbClr val="000000">
                <a:alpha val="50000"/>
              </a:srgbClr>
            </a:outerShdw>
          </a:effectLst>
        </p:spPr>
      </p:pic>
      <p:sp>
        <p:nvSpPr>
          <p:cNvPr id="190" name="Circle"/>
          <p:cNvSpPr/>
          <p:nvPr/>
        </p:nvSpPr>
        <p:spPr>
          <a:xfrm>
            <a:off x="17650364" y="9877298"/>
            <a:ext cx="833475" cy="833474"/>
          </a:xfrm>
          <a:prstGeom prst="ellipse">
            <a:avLst/>
          </a:prstGeom>
          <a:ln w="127000">
            <a:solidFill>
              <a:schemeClr val="accent5">
                <a:hueOff val="-82419"/>
                <a:satOff val="-9513"/>
                <a:lumOff val="-16343"/>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91" name="Circle"/>
          <p:cNvSpPr/>
          <p:nvPr/>
        </p:nvSpPr>
        <p:spPr>
          <a:xfrm>
            <a:off x="20020043" y="6630837"/>
            <a:ext cx="833475" cy="833474"/>
          </a:xfrm>
          <a:prstGeom prst="ellipse">
            <a:avLst/>
          </a:prstGeom>
          <a:ln w="127000">
            <a:solidFill>
              <a:schemeClr val="accent5">
                <a:hueOff val="-82419"/>
                <a:satOff val="-9513"/>
                <a:lumOff val="-16343"/>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hings to think about"/>
          <p:cNvSpPr txBox="1"/>
          <p:nvPr>
            <p:ph type="title"/>
          </p:nvPr>
        </p:nvSpPr>
        <p:spPr>
          <a:prstGeom prst="rect">
            <a:avLst/>
          </a:prstGeom>
        </p:spPr>
        <p:txBody>
          <a:bodyPr/>
          <a:lstStyle>
            <a:lvl1pPr>
              <a:defRPr sz="8000"/>
            </a:lvl1pPr>
          </a:lstStyle>
          <a:p>
            <a:pPr/>
            <a:r>
              <a:t>Things to think about</a:t>
            </a:r>
          </a:p>
        </p:txBody>
      </p:sp>
      <p:sp>
        <p:nvSpPr>
          <p:cNvPr id="194" name="Check the number of sequences in both your &quot;known&quot; fasta file, and the &quot;unknown&quot; fasta file. You can find this by clicking the fasta filename in the history bar at the side to expand it.…"/>
          <p:cNvSpPr txBox="1"/>
          <p:nvPr>
            <p:ph type="body" idx="1"/>
          </p:nvPr>
        </p:nvSpPr>
        <p:spPr>
          <a:prstGeom prst="rect">
            <a:avLst/>
          </a:prstGeom>
        </p:spPr>
        <p:txBody>
          <a:bodyPr/>
          <a:lstStyle/>
          <a:p>
            <a:pPr marL="603250" indent="-603250" defTabSz="784225">
              <a:spcBef>
                <a:spcPts val="2300"/>
              </a:spcBef>
              <a:defRPr sz="4560"/>
            </a:pPr>
            <a:r>
              <a:t>Check the </a:t>
            </a:r>
            <a:r>
              <a:rPr b="1"/>
              <a:t>number of sequences</a:t>
            </a:r>
            <a:r>
              <a:t> in both your "known" fasta file, and the "unknown" fasta file. You can find this by clicking the fasta filename in the history bar at the side to expand it.</a:t>
            </a:r>
          </a:p>
          <a:p>
            <a:pPr marL="603250" indent="-603250" defTabSz="784225">
              <a:spcBef>
                <a:spcPts val="2300"/>
              </a:spcBef>
              <a:defRPr sz="4560"/>
            </a:pPr>
            <a:r>
              <a:t>Check the number of lines in your BLAST results file the same way. The number of lines is the number of hits the "known" sequences had against the "unknown" ones.</a:t>
            </a:r>
          </a:p>
          <a:p>
            <a:pPr marL="603250" indent="-603250" defTabSz="784225">
              <a:spcBef>
                <a:spcPts val="2300"/>
              </a:spcBef>
              <a:defRPr sz="4560"/>
            </a:pPr>
            <a:r>
              <a:t>What proportion have hits?</a:t>
            </a:r>
          </a:p>
          <a:p>
            <a:pPr marL="603250" indent="-603250" defTabSz="784225">
              <a:spcBef>
                <a:spcPts val="2300"/>
              </a:spcBef>
              <a:defRPr sz="4560"/>
            </a:pPr>
            <a:r>
              <a:t>Do the hits have high percentage identity and coverage?</a:t>
            </a:r>
          </a:p>
          <a:p>
            <a:pPr marL="603250" indent="-603250" defTabSz="784225">
              <a:spcBef>
                <a:spcPts val="2300"/>
              </a:spcBef>
              <a:defRPr sz="4560"/>
            </a:pPr>
            <a:r>
              <a:t>What would have happened if we'd changed the default settings for the identity and coverage before running the reciprocal BLAST?</a:t>
            </a:r>
          </a:p>
          <a:p>
            <a:pPr lvl="1" marL="0" indent="434340" defTabSz="784225">
              <a:spcBef>
                <a:spcPts val="2300"/>
              </a:spcBef>
              <a:buSzTx/>
              <a:buNone/>
              <a:defRPr i="1" sz="4560"/>
            </a:pPr>
            <a:r>
              <a:t>(the defaults (&gt;70% identity, &gt;50% coverage) are a good rule of thumb)</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Where to start?"/>
          <p:cNvSpPr txBox="1"/>
          <p:nvPr>
            <p:ph type="title"/>
          </p:nvPr>
        </p:nvSpPr>
        <p:spPr>
          <a:prstGeom prst="rect">
            <a:avLst/>
          </a:prstGeom>
        </p:spPr>
        <p:txBody>
          <a:bodyPr/>
          <a:lstStyle/>
          <a:p>
            <a:pPr/>
            <a:r>
              <a:t>Where to start?</a:t>
            </a:r>
          </a:p>
        </p:txBody>
      </p:sp>
      <p:sp>
        <p:nvSpPr>
          <p:cNvPr id="123" name="Let's imagine you have an annotated genome sequence for a bacterium and want to build a flux balance analysis (FBA) model for it. Where do you start?…"/>
          <p:cNvSpPr txBox="1"/>
          <p:nvPr>
            <p:ph type="body" idx="1"/>
          </p:nvPr>
        </p:nvSpPr>
        <p:spPr>
          <a:prstGeom prst="rect">
            <a:avLst/>
          </a:prstGeom>
        </p:spPr>
        <p:txBody>
          <a:bodyPr/>
          <a:lstStyle/>
          <a:p>
            <a:pPr>
              <a:spcBef>
                <a:spcPts val="2500"/>
              </a:spcBef>
            </a:pPr>
            <a:r>
              <a:t>Let's imagine you have an annotated genome sequence for a bacterium and want to build a flux balance analysis (FBA) model for it. Where do you start?</a:t>
            </a:r>
          </a:p>
          <a:p>
            <a:pPr>
              <a:spcBef>
                <a:spcPts val="2500"/>
              </a:spcBef>
            </a:pPr>
            <a:r>
              <a:t>You could go through the genome, gene by gene, search for that gene in KEGG or MetaCyc to find what reaction it catalyses, and then add the reactions, metabolites, and genes to your model, typing out the SBML by hand. 🤪 </a:t>
            </a:r>
            <a:r>
              <a:rPr i="1"/>
              <a:t>(I did this in my postdoc in 2008)</a:t>
            </a:r>
            <a:endParaRPr i="1"/>
          </a:p>
          <a:p>
            <a:pPr>
              <a:spcBef>
                <a:spcPts val="2500"/>
              </a:spcBef>
            </a:pPr>
            <a:r>
              <a:t>Starting from an existing model/s and transferring as much knowledge from that model as possible to your new model would be much better!</a:t>
            </a:r>
          </a:p>
          <a:p>
            <a:pPr>
              <a:spcBef>
                <a:spcPts val="2500"/>
              </a:spcBef>
            </a:pPr>
            <a:r>
              <a:t>The result is not a complete model, but a very good starting point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The perennial bioinformatics problem: IDs!"/>
          <p:cNvSpPr txBox="1"/>
          <p:nvPr>
            <p:ph type="title"/>
          </p:nvPr>
        </p:nvSpPr>
        <p:spPr>
          <a:prstGeom prst="rect">
            <a:avLst/>
          </a:prstGeom>
        </p:spPr>
        <p:txBody>
          <a:bodyPr/>
          <a:lstStyle>
            <a:lvl1pPr defTabSz="619125">
              <a:defRPr sz="8400"/>
            </a:lvl1pPr>
          </a:lstStyle>
          <a:p>
            <a:pPr/>
            <a:r>
              <a:t>The perennial bioinformatics problem: IDs!</a:t>
            </a:r>
          </a:p>
        </p:txBody>
      </p:sp>
      <p:sp>
        <p:nvSpPr>
          <p:cNvPr id="197" name="Our fasta sequences look like this:…"/>
          <p:cNvSpPr txBox="1"/>
          <p:nvPr>
            <p:ph type="body" idx="1"/>
          </p:nvPr>
        </p:nvSpPr>
        <p:spPr>
          <a:prstGeom prst="rect">
            <a:avLst/>
          </a:prstGeom>
        </p:spPr>
        <p:txBody>
          <a:bodyPr/>
          <a:lstStyle/>
          <a:p>
            <a:pPr marL="571500" indent="-571500" defTabSz="742950">
              <a:spcBef>
                <a:spcPts val="5300"/>
              </a:spcBef>
              <a:defRPr sz="4319"/>
            </a:pPr>
            <a:r>
              <a:t>Our fasta sequences look like this:</a:t>
            </a:r>
          </a:p>
          <a:p>
            <a:pPr marL="0" indent="0" defTabSz="742950">
              <a:spcBef>
                <a:spcPts val="0"/>
              </a:spcBef>
              <a:buSzTx/>
              <a:buNone/>
              <a:defRPr sz="1979"/>
            </a:pPr>
          </a:p>
          <a:p>
            <a:pPr marL="0" indent="0" defTabSz="742950">
              <a:spcBef>
                <a:spcPts val="0"/>
              </a:spcBef>
              <a:buSzTx/>
              <a:buNone/>
              <a:defRPr sz="1979">
                <a:latin typeface="Courier New"/>
                <a:ea typeface="Courier New"/>
                <a:cs typeface="Courier New"/>
                <a:sym typeface="Courier New"/>
              </a:defRPr>
            </a:pPr>
            <a:r>
              <a:t>&gt;lcl|NC_000913.3_prot_NP_414579.4_37 [gene=caiC] [locus_tag=b0037] ...</a:t>
            </a:r>
          </a:p>
          <a:p>
            <a:pPr marL="0" indent="0" defTabSz="742950">
              <a:spcBef>
                <a:spcPts val="0"/>
              </a:spcBef>
              <a:buSzTx/>
              <a:buNone/>
              <a:defRPr sz="1979">
                <a:latin typeface="Courier New"/>
                <a:ea typeface="Courier New"/>
                <a:cs typeface="Courier New"/>
                <a:sym typeface="Courier New"/>
              </a:defRPr>
            </a:pPr>
            <a:r>
              <a:t>MDIIGGQHLRQMWDDLADVYGHKTALICESSGGVVNRYSYLELNQEINRTANLFYTLGIRKGDKVALHLD</a:t>
            </a:r>
          </a:p>
          <a:p>
            <a:pPr marL="0" indent="0" defTabSz="742950">
              <a:spcBef>
                <a:spcPts val="0"/>
              </a:spcBef>
              <a:buSzTx/>
              <a:buNone/>
              <a:defRPr sz="1979">
                <a:latin typeface="Courier New"/>
                <a:ea typeface="Courier New"/>
                <a:cs typeface="Courier New"/>
                <a:sym typeface="Courier New"/>
              </a:defRPr>
            </a:pPr>
            <a:r>
              <a:t>NCPEFIFCWFGLAKIGAIMVPINARLLCEESAWILQNSQACLLVTSAQFYPMYQQIQQEDATQLRHICLT</a:t>
            </a:r>
          </a:p>
          <a:p>
            <a:pPr marL="0" indent="0" defTabSz="742950">
              <a:spcBef>
                <a:spcPts val="0"/>
              </a:spcBef>
              <a:buSzTx/>
              <a:buNone/>
              <a:defRPr sz="1979">
                <a:latin typeface="Courier New"/>
                <a:ea typeface="Courier New"/>
                <a:cs typeface="Courier New"/>
                <a:sym typeface="Courier New"/>
              </a:defRPr>
            </a:pPr>
            <a:r>
              <a:t>DVALPADDGVSSFTQLKNQQPATLCYAPPLSTDDTAEILFTSGTTSRPKGVVITHYNLRFAGYYSAWQCA</a:t>
            </a:r>
          </a:p>
          <a:p>
            <a:pPr marL="0" indent="0" defTabSz="742950">
              <a:spcBef>
                <a:spcPts val="0"/>
              </a:spcBef>
              <a:buSzTx/>
              <a:buNone/>
              <a:defRPr sz="1979">
                <a:latin typeface="Courier New"/>
                <a:ea typeface="Courier New"/>
                <a:cs typeface="Courier New"/>
                <a:sym typeface="Courier New"/>
              </a:defRPr>
            </a:pPr>
            <a:r>
              <a:t>LRDDDVYLTVMPAFHIDCQCTAAMAAFSAGATFVLVEKYSARAFWGQVQKYRATVTECIPMMIRTLMVQP</a:t>
            </a:r>
          </a:p>
          <a:p>
            <a:pPr marL="0" indent="0" defTabSz="742950">
              <a:spcBef>
                <a:spcPts val="0"/>
              </a:spcBef>
              <a:buSzTx/>
              <a:buNone/>
              <a:defRPr sz="1979">
                <a:latin typeface="Courier New"/>
                <a:ea typeface="Courier New"/>
                <a:cs typeface="Courier New"/>
                <a:sym typeface="Courier New"/>
              </a:defRPr>
            </a:pPr>
            <a:r>
              <a:t>PSANDQQHRLREVMFYLNLSEQEKDAFCERFGVRLLTSYGMTETIVGIIGDRPGDKRRWPSIGRVGFCYE</a:t>
            </a:r>
          </a:p>
          <a:p>
            <a:pPr marL="0" indent="0" defTabSz="742950">
              <a:spcBef>
                <a:spcPts val="0"/>
              </a:spcBef>
              <a:buSzTx/>
              <a:buNone/>
              <a:defRPr sz="1979">
                <a:latin typeface="Courier New"/>
                <a:ea typeface="Courier New"/>
                <a:cs typeface="Courier New"/>
                <a:sym typeface="Courier New"/>
              </a:defRPr>
            </a:pPr>
            <a:r>
              <a:t>AEIRDDHNRPLPAGEIGEICIKGIPGKTIFKEYFLNPQATAKVLEADGWLHTGDTGYRDEEDFFYFVDRR</a:t>
            </a:r>
          </a:p>
          <a:p>
            <a:pPr marL="0" indent="0" defTabSz="742950">
              <a:spcBef>
                <a:spcPts val="0"/>
              </a:spcBef>
              <a:buSzTx/>
              <a:buNone/>
              <a:defRPr sz="1979">
                <a:latin typeface="Courier New"/>
                <a:ea typeface="Courier New"/>
                <a:cs typeface="Courier New"/>
                <a:sym typeface="Courier New"/>
              </a:defRPr>
            </a:pPr>
            <a:r>
              <a:t>CNMIKRGGENVSCVELENIIAAHPKIQDIVVVGIKDSIRDEAIKAFVVLNEGETLSEEEFFRFCEQNMAK</a:t>
            </a:r>
          </a:p>
          <a:p>
            <a:pPr marL="0" indent="0" defTabSz="742950">
              <a:spcBef>
                <a:spcPts val="0"/>
              </a:spcBef>
              <a:buSzTx/>
              <a:buNone/>
              <a:defRPr sz="1979">
                <a:latin typeface="Courier New"/>
                <a:ea typeface="Courier New"/>
                <a:cs typeface="Courier New"/>
                <a:sym typeface="Courier New"/>
              </a:defRPr>
            </a:pPr>
            <a:r>
              <a:t>FKVPSYLEIRKDLPRNCSGKIIRKNLK</a:t>
            </a:r>
          </a:p>
          <a:p>
            <a:pPr marL="571500" indent="-571500" defTabSz="742950">
              <a:spcBef>
                <a:spcPts val="2200"/>
              </a:spcBef>
              <a:defRPr sz="4319"/>
            </a:pPr>
            <a:r>
              <a:t>But the gene reaction rules in the model look like this:</a:t>
            </a:r>
          </a:p>
          <a:p>
            <a:pPr marL="0" indent="0" defTabSz="742950">
              <a:spcBef>
                <a:spcPts val="0"/>
              </a:spcBef>
              <a:buSzTx/>
              <a:buNone/>
              <a:defRPr sz="1979">
                <a:latin typeface="Courier New"/>
                <a:ea typeface="Courier New"/>
                <a:cs typeface="Courier New"/>
                <a:sym typeface="Courier New"/>
              </a:defRPr>
            </a:pPr>
          </a:p>
          <a:p>
            <a:pPr marL="0" indent="0" defTabSz="742950">
              <a:spcBef>
                <a:spcPts val="0"/>
              </a:spcBef>
              <a:buSzTx/>
              <a:buNone/>
              <a:defRPr sz="1979">
                <a:latin typeface="Courier New"/>
                <a:ea typeface="Courier New"/>
                <a:cs typeface="Courier New"/>
                <a:sym typeface="Courier New"/>
              </a:defRPr>
            </a:pPr>
            <a:r>
              <a:t>{"id": "CRNDCAL2",</a:t>
            </a:r>
          </a:p>
          <a:p>
            <a:pPr marL="0" indent="0" defTabSz="742950">
              <a:spcBef>
                <a:spcPts val="0"/>
              </a:spcBef>
              <a:buSzTx/>
              <a:buNone/>
              <a:defRPr sz="1979">
                <a:latin typeface="Courier New"/>
                <a:ea typeface="Courier New"/>
                <a:cs typeface="Courier New"/>
                <a:sym typeface="Courier New"/>
              </a:defRPr>
            </a:pPr>
            <a:r>
              <a:t>"name": "D-Carnitine-CoA Ligase",</a:t>
            </a:r>
          </a:p>
          <a:p>
            <a:pPr marL="0" indent="0" defTabSz="742950">
              <a:spcBef>
                <a:spcPts val="0"/>
              </a:spcBef>
              <a:buSzTx/>
              <a:buNone/>
              <a:defRPr sz="1979">
                <a:latin typeface="Courier New"/>
                <a:ea typeface="Courier New"/>
                <a:cs typeface="Courier New"/>
                <a:sym typeface="Courier New"/>
              </a:defRPr>
            </a:pPr>
            <a:r>
              <a:t>"metabolites":</a:t>
            </a:r>
          </a:p>
          <a:p>
            <a:pPr marL="0" indent="0" defTabSz="742950">
              <a:spcBef>
                <a:spcPts val="0"/>
              </a:spcBef>
              <a:buSzTx/>
              <a:buNone/>
              <a:defRPr sz="1979">
                <a:latin typeface="Courier New"/>
                <a:ea typeface="Courier New"/>
                <a:cs typeface="Courier New"/>
                <a:sym typeface="Courier New"/>
              </a:defRPr>
            </a:pPr>
            <a:r>
              <a:t>{</a:t>
            </a:r>
          </a:p>
          <a:p>
            <a:pPr marL="0" indent="0" defTabSz="742950">
              <a:spcBef>
                <a:spcPts val="0"/>
              </a:spcBef>
              <a:buSzTx/>
              <a:buNone/>
              <a:defRPr sz="1979">
                <a:latin typeface="Courier New"/>
                <a:ea typeface="Courier New"/>
                <a:cs typeface="Courier New"/>
                <a:sym typeface="Courier New"/>
              </a:defRPr>
            </a:pPr>
            <a:r>
              <a:t>    "adp_c": 1.0,</a:t>
            </a:r>
          </a:p>
          <a:p>
            <a:pPr marL="0" indent="0" defTabSz="742950">
              <a:spcBef>
                <a:spcPts val="0"/>
              </a:spcBef>
              <a:buSzTx/>
              <a:buNone/>
              <a:defRPr sz="1979">
                <a:latin typeface="Courier New"/>
                <a:ea typeface="Courier New"/>
                <a:cs typeface="Courier New"/>
                <a:sym typeface="Courier New"/>
              </a:defRPr>
            </a:pPr>
            <a:r>
              <a:t>    "atp_c": -1.0,</a:t>
            </a:r>
          </a:p>
          <a:p>
            <a:pPr marL="0" indent="0" defTabSz="742950">
              <a:spcBef>
                <a:spcPts val="0"/>
              </a:spcBef>
              <a:buSzTx/>
              <a:buNone/>
              <a:defRPr sz="1979">
                <a:latin typeface="Courier New"/>
                <a:ea typeface="Courier New"/>
                <a:cs typeface="Courier New"/>
                <a:sym typeface="Courier New"/>
              </a:defRPr>
            </a:pPr>
            <a:r>
              <a:t>    "coa_c": -1.0,</a:t>
            </a:r>
          </a:p>
          <a:p>
            <a:pPr marL="0" indent="0" defTabSz="742950">
              <a:spcBef>
                <a:spcPts val="0"/>
              </a:spcBef>
              <a:buSzTx/>
              <a:buNone/>
              <a:defRPr sz="1979">
                <a:latin typeface="Courier New"/>
                <a:ea typeface="Courier New"/>
                <a:cs typeface="Courier New"/>
                <a:sym typeface="Courier New"/>
              </a:defRPr>
            </a:pPr>
            <a:r>
              <a:t>    "crnDcoa_c": 1.0,</a:t>
            </a:r>
          </a:p>
          <a:p>
            <a:pPr marL="0" indent="0" defTabSz="742950">
              <a:spcBef>
                <a:spcPts val="0"/>
              </a:spcBef>
              <a:buSzTx/>
              <a:buNone/>
              <a:defRPr sz="1979">
                <a:latin typeface="Courier New"/>
                <a:ea typeface="Courier New"/>
                <a:cs typeface="Courier New"/>
                <a:sym typeface="Courier New"/>
              </a:defRPr>
            </a:pPr>
            <a:r>
              <a:t>    "crn__D_c": -1.0,</a:t>
            </a:r>
          </a:p>
          <a:p>
            <a:pPr marL="0" indent="0" defTabSz="742950">
              <a:spcBef>
                <a:spcPts val="0"/>
              </a:spcBef>
              <a:buSzTx/>
              <a:buNone/>
              <a:defRPr sz="1979">
                <a:latin typeface="Courier New"/>
                <a:ea typeface="Courier New"/>
                <a:cs typeface="Courier New"/>
                <a:sym typeface="Courier New"/>
              </a:defRPr>
            </a:pPr>
            <a:r>
              <a:t>    "pi_c": 1.0</a:t>
            </a:r>
          </a:p>
          <a:p>
            <a:pPr marL="0" indent="0" defTabSz="742950">
              <a:spcBef>
                <a:spcPts val="0"/>
              </a:spcBef>
              <a:buSzTx/>
              <a:buNone/>
              <a:defRPr sz="1979">
                <a:latin typeface="Courier New"/>
                <a:ea typeface="Courier New"/>
                <a:cs typeface="Courier New"/>
                <a:sym typeface="Courier New"/>
              </a:defRPr>
            </a:pPr>
            <a:r>
              <a:t>},</a:t>
            </a:r>
          </a:p>
          <a:p>
            <a:pPr marL="0" indent="0" defTabSz="742950">
              <a:spcBef>
                <a:spcPts val="0"/>
              </a:spcBef>
              <a:buSzTx/>
              <a:buNone/>
              <a:defRPr sz="1979">
                <a:latin typeface="Courier New"/>
                <a:ea typeface="Courier New"/>
                <a:cs typeface="Courier New"/>
                <a:sym typeface="Courier New"/>
              </a:defRPr>
            </a:pPr>
            <a:r>
              <a:t>"lower_bound": 0.0,</a:t>
            </a:r>
          </a:p>
          <a:p>
            <a:pPr marL="0" indent="0" defTabSz="742950">
              <a:spcBef>
                <a:spcPts val="0"/>
              </a:spcBef>
              <a:buSzTx/>
              <a:buNone/>
              <a:defRPr sz="1979">
                <a:latin typeface="Courier New"/>
                <a:ea typeface="Courier New"/>
                <a:cs typeface="Courier New"/>
                <a:sym typeface="Courier New"/>
              </a:defRPr>
            </a:pPr>
            <a:r>
              <a:t>"upper_bound": 999999.0,</a:t>
            </a:r>
          </a:p>
          <a:p>
            <a:pPr marL="0" indent="0" defTabSz="742950">
              <a:spcBef>
                <a:spcPts val="0"/>
              </a:spcBef>
              <a:buSzTx/>
              <a:buNone/>
              <a:defRPr sz="1979">
                <a:latin typeface="Courier New"/>
                <a:ea typeface="Courier New"/>
                <a:cs typeface="Courier New"/>
                <a:sym typeface="Courier New"/>
              </a:defRPr>
            </a:pPr>
            <a:r>
              <a:t>"gene_reaction_rule": "b0037",</a:t>
            </a:r>
          </a:p>
          <a:p>
            <a:pPr marL="0" indent="0" defTabSz="742950">
              <a:spcBef>
                <a:spcPts val="0"/>
              </a:spcBef>
              <a:buSzTx/>
              <a:buNone/>
              <a:defRPr sz="1979">
                <a:latin typeface="Courier New"/>
                <a:ea typeface="Courier New"/>
                <a:cs typeface="Courier New"/>
                <a:sym typeface="Courier New"/>
              </a:defRPr>
            </a:pPr>
            <a:r>
              <a:t>"subsystem": "Oxidative Phosphorylation"},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Python to the rescue!…"/>
          <p:cNvSpPr txBox="1"/>
          <p:nvPr>
            <p:ph type="title"/>
          </p:nvPr>
        </p:nvSpPr>
        <p:spPr>
          <a:prstGeom prst="rect">
            <a:avLst/>
          </a:prstGeom>
        </p:spPr>
        <p:txBody>
          <a:bodyPr/>
          <a:lstStyle/>
          <a:p>
            <a:pPr defTabSz="503555">
              <a:defRPr sz="6832"/>
            </a:pPr>
            <a:r>
              <a:t>Python to the rescue!</a:t>
            </a:r>
          </a:p>
          <a:p>
            <a:pPr defTabSz="503555">
              <a:defRPr sz="6832"/>
            </a:pPr>
            <a:r>
              <a:t>My </a:t>
            </a:r>
            <a:r>
              <a:rPr>
                <a:latin typeface="Courier New"/>
                <a:ea typeface="Courier New"/>
                <a:cs typeface="Courier New"/>
                <a:sym typeface="Courier New"/>
              </a:rPr>
              <a:t>add_locus_tags.py</a:t>
            </a:r>
            <a:r>
              <a:t> script</a:t>
            </a:r>
          </a:p>
        </p:txBody>
      </p:sp>
      <p:sp>
        <p:nvSpPr>
          <p:cNvPr id="200" name="I've written a Python script that takes the two fasta files, the blast results file, and the name you want to call your output file, and it creates an output file with the matching locus tags on each line…"/>
          <p:cNvSpPr txBox="1"/>
          <p:nvPr>
            <p:ph type="body" sz="half" idx="1"/>
          </p:nvPr>
        </p:nvSpPr>
        <p:spPr>
          <a:xfrm>
            <a:off x="1657350" y="3149600"/>
            <a:ext cx="10223501" cy="9296401"/>
          </a:xfrm>
          <a:prstGeom prst="rect">
            <a:avLst/>
          </a:prstGeom>
        </p:spPr>
        <p:txBody>
          <a:bodyPr/>
          <a:lstStyle/>
          <a:p>
            <a:pPr>
              <a:spcBef>
                <a:spcPts val="2500"/>
              </a:spcBef>
            </a:pPr>
            <a:r>
              <a:t>I've written a Python script that takes the two fasta files, the blast results file, and the name you want to call your output file, and it creates an output file with the matching locus tags on each line</a:t>
            </a:r>
          </a:p>
          <a:p>
            <a:pPr>
              <a:spcBef>
                <a:spcPts val="2500"/>
              </a:spcBef>
            </a:pPr>
            <a:r>
              <a:t>You can find it here: </a:t>
            </a:r>
            <a:r>
              <a:rPr u="sng">
                <a:hlinkClick r:id="rId2" invalidUrl="" action="" tgtFrame="" tooltip="" history="1" highlightClick="0" endSnd="0"/>
              </a:rPr>
              <a:t>https://github.com/sandyjmacdonald/fba-workshop-materials/blob/main/add_locus_tags.py</a:t>
            </a:r>
          </a:p>
          <a:p>
            <a:pPr>
              <a:spcBef>
                <a:spcPts val="2500"/>
              </a:spcBef>
            </a:pPr>
            <a:r>
              <a:t>Put the Python script in the same directory as your two fasta files and blast results file and then run it by typing this in the terminal:</a:t>
            </a:r>
          </a:p>
        </p:txBody>
      </p:sp>
      <p:sp>
        <p:nvSpPr>
          <p:cNvPr id="201" name="python3 add_locus_tags.py -f known.fasta unknown.fasta -r blast_results.tabular -o results_locus_tags.txt"/>
          <p:cNvSpPr txBox="1"/>
          <p:nvPr/>
        </p:nvSpPr>
        <p:spPr>
          <a:xfrm>
            <a:off x="2283446" y="11362408"/>
            <a:ext cx="20120057" cy="4699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500">
                <a:solidFill>
                  <a:srgbClr val="FFFFFF"/>
                </a:solidFill>
                <a:latin typeface="Courier New"/>
                <a:ea typeface="Courier New"/>
                <a:cs typeface="Courier New"/>
                <a:sym typeface="Courier New"/>
              </a:defRPr>
            </a:lvl1pPr>
          </a:lstStyle>
          <a:p>
            <a:pPr/>
            <a:r>
              <a:t>python3 add_locus_tags.py -f known.fasta unknown.fasta -r blast_results.tabular -o results_locus_tags.txt</a:t>
            </a:r>
          </a:p>
        </p:txBody>
      </p:sp>
      <p:pic>
        <p:nvPicPr>
          <p:cNvPr id="202" name="Screen Shot 2021-11-18 at 23.09.11.png" descr="Screen Shot 2021-11-18 at 23.09.11.png"/>
          <p:cNvPicPr>
            <a:picLocks noChangeAspect="1"/>
          </p:cNvPicPr>
          <p:nvPr/>
        </p:nvPicPr>
        <p:blipFill>
          <a:blip r:embed="rId3">
            <a:extLst/>
          </a:blip>
          <a:stretch>
            <a:fillRect/>
          </a:stretch>
        </p:blipFill>
        <p:spPr>
          <a:xfrm>
            <a:off x="12247616" y="4152314"/>
            <a:ext cx="11293368" cy="569938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Filtering your model"/>
          <p:cNvSpPr txBox="1"/>
          <p:nvPr>
            <p:ph type="title"/>
          </p:nvPr>
        </p:nvSpPr>
        <p:spPr>
          <a:prstGeom prst="rect">
            <a:avLst/>
          </a:prstGeom>
        </p:spPr>
        <p:txBody>
          <a:bodyPr/>
          <a:lstStyle/>
          <a:p>
            <a:pPr/>
            <a:r>
              <a:t>Filtering your model</a:t>
            </a:r>
          </a:p>
        </p:txBody>
      </p:sp>
      <p:sp>
        <p:nvSpPr>
          <p:cNvPr id="205" name="With our list of locus tags that match from our &quot;known&quot; genome against our &quot;unknown&quot; genome, we can now go through the reactions in the &quot;known&quot; model and check whether the genes in the gene reaction rule have matches…"/>
          <p:cNvSpPr txBox="1"/>
          <p:nvPr>
            <p:ph type="body" idx="1"/>
          </p:nvPr>
        </p:nvSpPr>
        <p:spPr>
          <a:prstGeom prst="rect">
            <a:avLst/>
          </a:prstGeom>
        </p:spPr>
        <p:txBody>
          <a:bodyPr/>
          <a:lstStyle/>
          <a:p>
            <a:pPr>
              <a:spcBef>
                <a:spcPts val="2500"/>
              </a:spcBef>
            </a:pPr>
            <a:r>
              <a:t>With our list of locus tags that match from our "known" genome against our "unknown" genome, we can now go through the reactions in the "known" model and check whether the genes in the gene reaction rule have matches</a:t>
            </a:r>
          </a:p>
          <a:p>
            <a:pPr>
              <a:spcBef>
                <a:spcPts val="2500"/>
              </a:spcBef>
            </a:pPr>
            <a:r>
              <a:t>What's the best way to do this filtering? Python again!</a:t>
            </a:r>
          </a:p>
          <a:p>
            <a:pPr>
              <a:spcBef>
                <a:spcPts val="2500"/>
              </a:spcBef>
            </a:pPr>
            <a:r>
              <a:rPr b="1"/>
              <a:t>COBRApy</a:t>
            </a:r>
            <a:r>
              <a:t> is a Python library for working with FBA models:             </a:t>
            </a:r>
            <a:r>
              <a:rPr u="sng">
                <a:hlinkClick r:id="rId2" invalidUrl="" action="" tgtFrame="" tooltip="" history="1" highlightClick="0" endSnd="0"/>
              </a:rPr>
              <a:t>https://github.com/opencobra/cobrapy</a:t>
            </a:r>
          </a:p>
          <a:p>
            <a:pPr>
              <a:spcBef>
                <a:spcPts val="2500"/>
              </a:spcBef>
            </a:pPr>
            <a:r>
              <a:t>We can use it to check our list of locus tags against each reaction, keep only the matching ones, and then swap the locus tags, replacing the "known" locus tags with the "unknown" (now also known!) ones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Python to the rescue again!…"/>
          <p:cNvSpPr txBox="1"/>
          <p:nvPr>
            <p:ph type="title"/>
          </p:nvPr>
        </p:nvSpPr>
        <p:spPr>
          <a:prstGeom prst="rect">
            <a:avLst/>
          </a:prstGeom>
        </p:spPr>
        <p:txBody>
          <a:bodyPr/>
          <a:lstStyle/>
          <a:p>
            <a:pPr defTabSz="503555">
              <a:defRPr sz="6832"/>
            </a:pPr>
            <a:r>
              <a:t>Python to the rescue again!</a:t>
            </a:r>
          </a:p>
          <a:p>
            <a:pPr defTabSz="503555">
              <a:defRPr sz="6832"/>
            </a:pPr>
            <a:r>
              <a:t>My </a:t>
            </a:r>
            <a:r>
              <a:rPr>
                <a:latin typeface="Courier New"/>
                <a:ea typeface="Courier New"/>
                <a:cs typeface="Courier New"/>
                <a:sym typeface="Courier New"/>
              </a:rPr>
              <a:t>filter_fba_model.py </a:t>
            </a:r>
            <a:r>
              <a:t>script</a:t>
            </a:r>
          </a:p>
        </p:txBody>
      </p:sp>
      <p:sp>
        <p:nvSpPr>
          <p:cNvPr id="208" name="To make the process a bit easier, I've made a Python script that uses COBRApy to filter an FBA model in json format if you give it a text file. like the one we created, that maps the known locus tags to the unknown ones…"/>
          <p:cNvSpPr txBox="1"/>
          <p:nvPr>
            <p:ph type="body" sz="half" idx="1"/>
          </p:nvPr>
        </p:nvSpPr>
        <p:spPr>
          <a:xfrm>
            <a:off x="1689099" y="3149600"/>
            <a:ext cx="10908171" cy="9296400"/>
          </a:xfrm>
          <a:prstGeom prst="rect">
            <a:avLst/>
          </a:prstGeom>
        </p:spPr>
        <p:txBody>
          <a:bodyPr anchor="t"/>
          <a:lstStyle/>
          <a:p>
            <a:pPr marL="603250" indent="-603250" defTabSz="784225">
              <a:spcBef>
                <a:spcPts val="2300"/>
              </a:spcBef>
              <a:defRPr sz="4560"/>
            </a:pPr>
            <a:r>
              <a:t>To make the process a bit easier, I've made a Python script that uses COBRApy to filter an FBA model in json format if you give it a text file. like the one we created, that maps the known locus tags to the unknown ones</a:t>
            </a:r>
          </a:p>
          <a:p>
            <a:pPr marL="603250" indent="-603250" defTabSz="784225">
              <a:spcBef>
                <a:spcPts val="2300"/>
              </a:spcBef>
              <a:defRPr sz="4560"/>
            </a:pPr>
            <a:r>
              <a:t>You can find it in the same GitHub repository: </a:t>
            </a:r>
            <a:r>
              <a:rPr u="sng">
                <a:hlinkClick r:id="rId2" invalidUrl="" action="" tgtFrame="" tooltip="" history="1" highlightClick="0" endSnd="0"/>
              </a:rPr>
              <a:t>https://github.com/sandyjmacdonald/fba-workshop-materials/blob/main/filter_fba_model.py</a:t>
            </a:r>
          </a:p>
          <a:p>
            <a:pPr marL="603250" indent="-603250" defTabSz="784225">
              <a:spcBef>
                <a:spcPts val="2300"/>
              </a:spcBef>
              <a:defRPr sz="4560"/>
            </a:pPr>
            <a:r>
              <a:t>Run it by typing, for example:</a:t>
            </a:r>
          </a:p>
        </p:txBody>
      </p:sp>
      <p:pic>
        <p:nvPicPr>
          <p:cNvPr id="209" name="Screen Shot 2021-11-19 at 11.49.01.png" descr="Screen Shot 2021-11-19 at 11.49.01.png"/>
          <p:cNvPicPr>
            <a:picLocks noChangeAspect="1"/>
          </p:cNvPicPr>
          <p:nvPr/>
        </p:nvPicPr>
        <p:blipFill>
          <a:blip r:embed="rId3">
            <a:extLst/>
          </a:blip>
          <a:stretch>
            <a:fillRect/>
          </a:stretch>
        </p:blipFill>
        <p:spPr>
          <a:xfrm>
            <a:off x="13136696" y="3263603"/>
            <a:ext cx="9993404" cy="8966794"/>
          </a:xfrm>
          <a:prstGeom prst="rect">
            <a:avLst/>
          </a:prstGeom>
          <a:ln w="12700">
            <a:miter lim="400000"/>
          </a:ln>
        </p:spPr>
      </p:pic>
      <p:sp>
        <p:nvSpPr>
          <p:cNvPr id="210" name="python3 filter_fba_model.py -l locus_tags_map.txt -m model.json"/>
          <p:cNvSpPr txBox="1"/>
          <p:nvPr/>
        </p:nvSpPr>
        <p:spPr>
          <a:xfrm>
            <a:off x="2365333" y="12665732"/>
            <a:ext cx="12117754" cy="4699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500">
                <a:solidFill>
                  <a:srgbClr val="FFFFFF"/>
                </a:solidFill>
                <a:latin typeface="Courier New"/>
                <a:ea typeface="Courier New"/>
                <a:cs typeface="Courier New"/>
                <a:sym typeface="Courier New"/>
              </a:defRPr>
            </a:lvl1pPr>
          </a:lstStyle>
          <a:p>
            <a:pPr/>
            <a:r>
              <a:t>python3 filter_fba_model.py -l locus_tags_map.txt -m model.json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You're only just at the start!"/>
          <p:cNvSpPr txBox="1"/>
          <p:nvPr>
            <p:ph type="title"/>
          </p:nvPr>
        </p:nvSpPr>
        <p:spPr>
          <a:prstGeom prst="rect">
            <a:avLst/>
          </a:prstGeom>
        </p:spPr>
        <p:txBody>
          <a:bodyPr/>
          <a:lstStyle/>
          <a:p>
            <a:pPr/>
            <a:r>
              <a:t>You're only just at the start!</a:t>
            </a:r>
          </a:p>
        </p:txBody>
      </p:sp>
      <p:sp>
        <p:nvSpPr>
          <p:cNvPr id="213" name="There's still a lot left to do!…"/>
          <p:cNvSpPr txBox="1"/>
          <p:nvPr>
            <p:ph type="body" idx="1"/>
          </p:nvPr>
        </p:nvSpPr>
        <p:spPr>
          <a:prstGeom prst="rect">
            <a:avLst/>
          </a:prstGeom>
        </p:spPr>
        <p:txBody>
          <a:bodyPr/>
          <a:lstStyle/>
          <a:p>
            <a:pPr marL="603250" indent="-603250" defTabSz="784225">
              <a:spcBef>
                <a:spcPts val="2300"/>
              </a:spcBef>
              <a:defRPr sz="4560"/>
            </a:pPr>
            <a:r>
              <a:t>There's still </a:t>
            </a:r>
            <a:r>
              <a:rPr i="1"/>
              <a:t>a lot</a:t>
            </a:r>
            <a:r>
              <a:t> left to do!</a:t>
            </a:r>
          </a:p>
          <a:p>
            <a:pPr marL="603250" indent="-603250" defTabSz="784225">
              <a:spcBef>
                <a:spcPts val="2300"/>
              </a:spcBef>
              <a:defRPr sz="4560"/>
            </a:pPr>
            <a:r>
              <a:t>Your model will likely have a lot of gaps in it (and errors)</a:t>
            </a:r>
          </a:p>
          <a:p>
            <a:pPr marL="603250" indent="-603250" defTabSz="784225">
              <a:spcBef>
                <a:spcPts val="2300"/>
              </a:spcBef>
              <a:defRPr sz="4560"/>
            </a:pPr>
            <a:r>
              <a:t>Gap-filling, which COBRApy can do, will give you a working model but ideally you need to find candidate genes for those gap-filled reactions</a:t>
            </a:r>
          </a:p>
          <a:p>
            <a:pPr lvl="1" marL="1206500" indent="-603250" defTabSz="784225">
              <a:spcBef>
                <a:spcPts val="2300"/>
              </a:spcBef>
              <a:defRPr sz="4560"/>
            </a:pPr>
            <a:r>
              <a:rPr b="1">
                <a:solidFill>
                  <a:srgbClr val="C82506"/>
                </a:solidFill>
              </a:rPr>
              <a:t>Try re-running the BLAST with lower cutoffs to see if any of these missing genes turn up. Promiscuous enzymes? Side reactions?</a:t>
            </a:r>
            <a:endParaRPr b="1">
              <a:solidFill>
                <a:srgbClr val="C82506"/>
              </a:solidFill>
            </a:endParaRPr>
          </a:p>
          <a:p>
            <a:pPr marL="603250" indent="-603250" defTabSz="784225">
              <a:spcBef>
                <a:spcPts val="2300"/>
              </a:spcBef>
              <a:defRPr sz="4560"/>
            </a:pPr>
            <a:r>
              <a:t>Are all the assignments from our BLAST correct?</a:t>
            </a:r>
          </a:p>
          <a:p>
            <a:pPr lvl="1" marL="1206500" indent="-603250" defTabSz="784225">
              <a:spcBef>
                <a:spcPts val="2300"/>
              </a:spcBef>
              <a:defRPr sz="4560"/>
            </a:pPr>
            <a:r>
              <a:rPr b="1">
                <a:solidFill>
                  <a:srgbClr val="C82506"/>
                </a:solidFill>
              </a:rPr>
              <a:t>Check if the genes in the "unknown" genome have been characterised.</a:t>
            </a:r>
          </a:p>
          <a:p>
            <a:pPr marL="603250" indent="-603250" defTabSz="784225">
              <a:spcBef>
                <a:spcPts val="2300"/>
              </a:spcBef>
              <a:defRPr sz="4560"/>
            </a:pPr>
            <a:r>
              <a:t>Do any exchange reactions need to be added to make pathways work?</a:t>
            </a:r>
          </a:p>
          <a:p>
            <a:pPr marL="603250" indent="-603250" defTabSz="784225">
              <a:spcBef>
                <a:spcPts val="2300"/>
              </a:spcBef>
              <a:defRPr sz="4560"/>
            </a:pPr>
            <a:r>
              <a:t>What should the biomass reaction be?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Give it a go..."/>
          <p:cNvSpPr txBox="1"/>
          <p:nvPr>
            <p:ph type="title"/>
          </p:nvPr>
        </p:nvSpPr>
        <p:spPr>
          <a:prstGeom prst="rect">
            <a:avLst/>
          </a:prstGeom>
        </p:spPr>
        <p:txBody>
          <a:bodyPr/>
          <a:lstStyle/>
          <a:p>
            <a:pPr/>
            <a:r>
              <a:t>Give it a go...</a:t>
            </a:r>
          </a:p>
        </p:txBody>
      </p:sp>
      <p:sp>
        <p:nvSpPr>
          <p:cNvPr id="216" name="Run through this process and pick your own &quot;unknown&quot; strain or species…"/>
          <p:cNvSpPr txBox="1"/>
          <p:nvPr>
            <p:ph type="body" idx="1"/>
          </p:nvPr>
        </p:nvSpPr>
        <p:spPr>
          <a:prstGeom prst="rect">
            <a:avLst/>
          </a:prstGeom>
        </p:spPr>
        <p:txBody>
          <a:bodyPr/>
          <a:lstStyle/>
          <a:p>
            <a:pPr>
              <a:spcBef>
                <a:spcPts val="2500"/>
              </a:spcBef>
            </a:pPr>
            <a:r>
              <a:t>Run through this process and pick your own "unknown" strain or species</a:t>
            </a:r>
          </a:p>
          <a:p>
            <a:pPr>
              <a:spcBef>
                <a:spcPts val="2500"/>
              </a:spcBef>
            </a:pPr>
            <a:r>
              <a:t>I'd recommend starting with another strain of the same species and if your new model is too good then try a different species</a:t>
            </a:r>
          </a:p>
          <a:p>
            <a:pPr>
              <a:spcBef>
                <a:spcPts val="2500"/>
              </a:spcBef>
            </a:pPr>
            <a:r>
              <a:t>Does your model work at all?</a:t>
            </a:r>
          </a:p>
          <a:p>
            <a:pPr>
              <a:spcBef>
                <a:spcPts val="2500"/>
              </a:spcBef>
            </a:pPr>
            <a:r>
              <a:t>If not, then can you try gap-filling?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Key things"/>
          <p:cNvSpPr txBox="1"/>
          <p:nvPr>
            <p:ph type="title"/>
          </p:nvPr>
        </p:nvSpPr>
        <p:spPr>
          <a:prstGeom prst="rect">
            <a:avLst/>
          </a:prstGeom>
        </p:spPr>
        <p:txBody>
          <a:bodyPr/>
          <a:lstStyle/>
          <a:p>
            <a:pPr/>
            <a:r>
              <a:t>Key things</a:t>
            </a:r>
          </a:p>
        </p:txBody>
      </p:sp>
      <p:sp>
        <p:nvSpPr>
          <p:cNvPr id="219" name="What &quot;unknown&quot; organism did you pick, and why?…"/>
          <p:cNvSpPr txBox="1"/>
          <p:nvPr>
            <p:ph type="body" idx="1"/>
          </p:nvPr>
        </p:nvSpPr>
        <p:spPr>
          <a:prstGeom prst="rect">
            <a:avLst/>
          </a:prstGeom>
        </p:spPr>
        <p:txBody>
          <a:bodyPr/>
          <a:lstStyle/>
          <a:p>
            <a:pPr>
              <a:spcBef>
                <a:spcPts val="2500"/>
              </a:spcBef>
            </a:pPr>
            <a:r>
              <a:t>What "unknown" organism did you pick, and why?</a:t>
            </a:r>
          </a:p>
          <a:p>
            <a:pPr>
              <a:spcBef>
                <a:spcPts val="2500"/>
              </a:spcBef>
            </a:pPr>
            <a:r>
              <a:t>What proportion of the "known" genes had hits to "unknown" genes?</a:t>
            </a:r>
          </a:p>
          <a:p>
            <a:pPr>
              <a:spcBef>
                <a:spcPts val="2500"/>
              </a:spcBef>
            </a:pPr>
            <a:r>
              <a:t>Pick another set of BLAST cutoffs and see how this changes</a:t>
            </a:r>
          </a:p>
          <a:p>
            <a:pPr>
              <a:spcBef>
                <a:spcPts val="2500"/>
              </a:spcBef>
            </a:pPr>
            <a:r>
              <a:t>What proportion of genes and reactions are retained in your filtered model compared to the original model?</a:t>
            </a:r>
          </a:p>
          <a:p>
            <a:pPr>
              <a:spcBef>
                <a:spcPts val="2500"/>
              </a:spcBef>
            </a:pPr>
            <a:r>
              <a:t>Can you think of reasons why genes could be missing?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Questions? Queries?"/>
          <p:cNvSpPr txBox="1"/>
          <p:nvPr>
            <p:ph type="title"/>
          </p:nvPr>
        </p:nvSpPr>
        <p:spPr>
          <a:prstGeom prst="rect">
            <a:avLst/>
          </a:prstGeom>
        </p:spPr>
        <p:txBody>
          <a:bodyPr/>
          <a:lstStyle/>
          <a:p>
            <a:pPr/>
            <a:r>
              <a:t>Questions? Queries?</a:t>
            </a:r>
          </a:p>
        </p:txBody>
      </p:sp>
      <p:sp>
        <p:nvSpPr>
          <p:cNvPr id="222" name="Pop me an email with any questions or queries: s.macdonald@york.ac.uk"/>
          <p:cNvSpPr txBox="1"/>
          <p:nvPr>
            <p:ph type="body" idx="1"/>
          </p:nvPr>
        </p:nvSpPr>
        <p:spPr>
          <a:xfrm>
            <a:off x="2960771" y="3149600"/>
            <a:ext cx="18462458" cy="9296400"/>
          </a:xfrm>
          <a:prstGeom prst="rect">
            <a:avLst/>
          </a:prstGeom>
        </p:spPr>
        <p:txBody>
          <a:bodyPr/>
          <a:lstStyle/>
          <a:p>
            <a:pPr marL="0" indent="0" algn="ctr">
              <a:spcBef>
                <a:spcPts val="2500"/>
              </a:spcBef>
              <a:buSzTx/>
              <a:buNone/>
              <a:defRPr sz="6100"/>
            </a:pPr>
            <a:r>
              <a:t>Pop me an email with any questions or queries: </a:t>
            </a:r>
            <a:r>
              <a:rPr u="sng">
                <a:hlinkClick r:id="rId2" invalidUrl="" action="" tgtFrame="" tooltip="" history="1" highlightClick="0" endSnd="0"/>
              </a:rPr>
              <a:t>s.macdonald@york.ac.uk</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E. coli as a starting point"/>
          <p:cNvSpPr txBox="1"/>
          <p:nvPr>
            <p:ph type="title"/>
          </p:nvPr>
        </p:nvSpPr>
        <p:spPr>
          <a:prstGeom prst="rect">
            <a:avLst/>
          </a:prstGeom>
        </p:spPr>
        <p:txBody>
          <a:bodyPr/>
          <a:lstStyle/>
          <a:p>
            <a:pPr>
              <a:defRPr i="1">
                <a:latin typeface="Helvetica Neue"/>
                <a:ea typeface="Helvetica Neue"/>
                <a:cs typeface="Helvetica Neue"/>
                <a:sym typeface="Helvetica Neue"/>
              </a:defRPr>
            </a:pPr>
            <a:r>
              <a:t>E. coli</a:t>
            </a:r>
            <a:r>
              <a:rPr i="0">
                <a:latin typeface="+mn-lt"/>
                <a:ea typeface="+mn-ea"/>
                <a:cs typeface="+mn-cs"/>
                <a:sym typeface="Helvetica Neue Medium"/>
              </a:rPr>
              <a:t> as a starting point</a:t>
            </a:r>
          </a:p>
        </p:txBody>
      </p:sp>
      <p:sp>
        <p:nvSpPr>
          <p:cNvPr id="126" name="As with many other things, E. coli is a good starting point, because:…"/>
          <p:cNvSpPr txBox="1"/>
          <p:nvPr>
            <p:ph type="body" sz="half" idx="1"/>
          </p:nvPr>
        </p:nvSpPr>
        <p:spPr>
          <a:xfrm>
            <a:off x="1689100" y="3149600"/>
            <a:ext cx="12449735" cy="9296400"/>
          </a:xfrm>
          <a:prstGeom prst="rect">
            <a:avLst/>
          </a:prstGeom>
        </p:spPr>
        <p:txBody>
          <a:bodyPr/>
          <a:lstStyle/>
          <a:p>
            <a:pPr>
              <a:spcBef>
                <a:spcPts val="2500"/>
              </a:spcBef>
            </a:pPr>
            <a:r>
              <a:t>As with many other things, </a:t>
            </a:r>
            <a:r>
              <a:rPr i="1"/>
              <a:t>E. coli</a:t>
            </a:r>
            <a:r>
              <a:t> is a good starting point, because:</a:t>
            </a:r>
          </a:p>
          <a:p>
            <a:pPr lvl="1">
              <a:spcBef>
                <a:spcPts val="2500"/>
              </a:spcBef>
            </a:pPr>
            <a:r>
              <a:t>Its genome is very well annotated</a:t>
            </a:r>
          </a:p>
          <a:p>
            <a:pPr lvl="1">
              <a:spcBef>
                <a:spcPts val="2500"/>
              </a:spcBef>
            </a:pPr>
            <a:r>
              <a:t>Its metabolism is (relatively) well understood</a:t>
            </a:r>
          </a:p>
          <a:p>
            <a:pPr lvl="1">
              <a:spcBef>
                <a:spcPts val="2500"/>
              </a:spcBef>
            </a:pPr>
            <a:r>
              <a:t>Many of its metabolic enzymes have been studied experimentally</a:t>
            </a:r>
          </a:p>
          <a:p>
            <a:pPr lvl="1">
              <a:spcBef>
                <a:spcPts val="2500"/>
              </a:spcBef>
            </a:pPr>
            <a:r>
              <a:t>There have been several versions now of </a:t>
            </a:r>
            <a:r>
              <a:rPr i="1"/>
              <a:t>E. coli</a:t>
            </a:r>
            <a:r>
              <a:t> FBA models, each time improved and with more genes included</a:t>
            </a:r>
          </a:p>
        </p:txBody>
      </p:sp>
      <p:pic>
        <p:nvPicPr>
          <p:cNvPr id="127" name="Screen Shot 2021-11-18 at 11.27.19.png" descr="Screen Shot 2021-11-18 at 11.27.19.png"/>
          <p:cNvPicPr>
            <a:picLocks noChangeAspect="1"/>
          </p:cNvPicPr>
          <p:nvPr/>
        </p:nvPicPr>
        <p:blipFill>
          <a:blip r:embed="rId2">
            <a:extLst/>
          </a:blip>
          <a:stretch>
            <a:fillRect/>
          </a:stretch>
        </p:blipFill>
        <p:spPr>
          <a:xfrm>
            <a:off x="14923257" y="3244849"/>
            <a:ext cx="7747001" cy="9105901"/>
          </a:xfrm>
          <a:prstGeom prst="rect">
            <a:avLst/>
          </a:prstGeom>
          <a:ln w="12700">
            <a:miter lim="400000"/>
          </a:ln>
          <a:effectLst>
            <a:outerShdw sx="100000" sy="100000" kx="0" ky="0" algn="b" rotWithShape="0" blurRad="63500" dist="25400" dir="5400000">
              <a:srgbClr val="000000">
                <a:alpha val="50000"/>
              </a:srgbClr>
            </a:outerShdw>
          </a:effectLst>
        </p:spPr>
      </p:pic>
      <p:sp>
        <p:nvSpPr>
          <p:cNvPr id="128" name="https://pubmed.ncbi.nlm.nih.gov/17593909/"/>
          <p:cNvSpPr txBox="1"/>
          <p:nvPr/>
        </p:nvSpPr>
        <p:spPr>
          <a:xfrm>
            <a:off x="15461103" y="12616593"/>
            <a:ext cx="6671311"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u="sng">
                <a:hlinkClick r:id="rId3" invalidUrl="" action="" tgtFrame="" tooltip="" history="1" highlightClick="0" endSnd="0"/>
              </a:defRPr>
            </a:lvl1pPr>
          </a:lstStyle>
          <a:p>
            <a:pPr>
              <a:defRPr u="none"/>
            </a:pPr>
            <a:r>
              <a:rPr u="sng">
                <a:hlinkClick r:id="rId3" invalidUrl="" action="" tgtFrame="" tooltip="" history="1" highlightClick="0" endSnd="0"/>
              </a:rPr>
              <a:t>https://pubmed.ncbi.nlm.nih.gov/17593909/</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Assigning gene function"/>
          <p:cNvSpPr txBox="1"/>
          <p:nvPr>
            <p:ph type="title"/>
          </p:nvPr>
        </p:nvSpPr>
        <p:spPr>
          <a:prstGeom prst="rect">
            <a:avLst/>
          </a:prstGeom>
        </p:spPr>
        <p:txBody>
          <a:bodyPr/>
          <a:lstStyle/>
          <a:p>
            <a:pPr/>
            <a:r>
              <a:t>Assigning gene function</a:t>
            </a:r>
          </a:p>
        </p:txBody>
      </p:sp>
      <p:sp>
        <p:nvSpPr>
          <p:cNvPr id="131" name="How do we know the function of a gene?…"/>
          <p:cNvSpPr txBox="1"/>
          <p:nvPr>
            <p:ph type="body" sz="half" idx="1"/>
          </p:nvPr>
        </p:nvSpPr>
        <p:spPr>
          <a:prstGeom prst="rect">
            <a:avLst/>
          </a:prstGeom>
        </p:spPr>
        <p:txBody>
          <a:bodyPr/>
          <a:lstStyle/>
          <a:p>
            <a:pPr>
              <a:spcBef>
                <a:spcPts val="2500"/>
              </a:spcBef>
            </a:pPr>
            <a:r>
              <a:t>How do we know the function of a gene?</a:t>
            </a:r>
          </a:p>
          <a:p>
            <a:pPr marL="228600" indent="-228600">
              <a:spcBef>
                <a:spcPts val="5500"/>
              </a:spcBef>
              <a:buSzPct val="100000"/>
              <a:buAutoNum type="arabicPeriod" startAt="1"/>
            </a:pPr>
            <a:r>
              <a:t> Genome sequencing, finding open reading frames (start/stop codons), and hence coding sequences for genes</a:t>
            </a:r>
          </a:p>
          <a:p>
            <a:pPr marL="228600" indent="-228600">
              <a:spcBef>
                <a:spcPts val="5500"/>
              </a:spcBef>
              <a:buSzPct val="100000"/>
              <a:buAutoNum type="arabicPeriod" startAt="1"/>
              <a:defRPr b="1"/>
            </a:pPr>
            <a:r>
              <a:t> Assign gene functions based on sequence similarity (homology) to other annotated genome sequences</a:t>
            </a:r>
          </a:p>
          <a:p>
            <a:pPr marL="228600" indent="-228600">
              <a:spcBef>
                <a:spcPts val="5500"/>
              </a:spcBef>
              <a:buSzPct val="100000"/>
              <a:buAutoNum type="arabicPeriod" startAt="1"/>
            </a:pPr>
            <a:r>
              <a:t> Expressing protein, characterising it experimentally, determining protein structure</a:t>
            </a:r>
          </a:p>
        </p:txBody>
      </p:sp>
      <p:pic>
        <p:nvPicPr>
          <p:cNvPr id="132" name="Screen Shot 2021-11-18 at 11.49.41.png" descr="Screen Shot 2021-11-18 at 11.49.41.png"/>
          <p:cNvPicPr>
            <a:picLocks noChangeAspect="1"/>
          </p:cNvPicPr>
          <p:nvPr/>
        </p:nvPicPr>
        <p:blipFill>
          <a:blip r:embed="rId2">
            <a:extLst/>
          </a:blip>
          <a:stretch>
            <a:fillRect/>
          </a:stretch>
        </p:blipFill>
        <p:spPr>
          <a:xfrm>
            <a:off x="13570901" y="3504839"/>
            <a:ext cx="8646798" cy="4335494"/>
          </a:xfrm>
          <a:prstGeom prst="rect">
            <a:avLst/>
          </a:prstGeom>
          <a:ln w="12700">
            <a:miter lim="400000"/>
          </a:ln>
          <a:effectLst>
            <a:outerShdw sx="100000" sy="100000" kx="0" ky="0" algn="b" rotWithShape="0" blurRad="63500" dist="25400" dir="5400000">
              <a:srgbClr val="000000">
                <a:alpha val="50000"/>
              </a:srgbClr>
            </a:outerShdw>
          </a:effectLst>
        </p:spPr>
      </p:pic>
      <p:pic>
        <p:nvPicPr>
          <p:cNvPr id="133" name="Screen Shot 2021-11-18 at 12.59.05.png" descr="Screen Shot 2021-11-18 at 12.59.05.png"/>
          <p:cNvPicPr>
            <a:picLocks noChangeAspect="1"/>
          </p:cNvPicPr>
          <p:nvPr/>
        </p:nvPicPr>
        <p:blipFill>
          <a:blip r:embed="rId3">
            <a:extLst/>
          </a:blip>
          <a:stretch>
            <a:fillRect/>
          </a:stretch>
        </p:blipFill>
        <p:spPr>
          <a:xfrm>
            <a:off x="18726466" y="6303079"/>
            <a:ext cx="4679589" cy="6435938"/>
          </a:xfrm>
          <a:prstGeom prst="rect">
            <a:avLst/>
          </a:prstGeom>
          <a:ln w="12700">
            <a:miter lim="400000"/>
          </a:ln>
          <a:effectLst>
            <a:outerShdw sx="100000" sy="100000" kx="0" ky="0" algn="b" rotWithShape="0" blurRad="63500" dist="25400" dir="5400000">
              <a:srgbClr val="000000">
                <a:alpha val="50000"/>
              </a:srgbClr>
            </a:outerShdw>
          </a:effectLst>
        </p:spPr>
      </p:pic>
      <p:sp>
        <p:nvSpPr>
          <p:cNvPr id="134" name="https://www.jbc.org/article/S0021-9258(19)70050-7/pdf"/>
          <p:cNvSpPr txBox="1"/>
          <p:nvPr/>
        </p:nvSpPr>
        <p:spPr>
          <a:xfrm>
            <a:off x="18362227" y="12969147"/>
            <a:ext cx="5408068" cy="3370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u="sng">
                <a:hlinkClick r:id="rId4" invalidUrl="" action="" tgtFrame="" tooltip="" history="1" highlightClick="0" endSnd="0"/>
              </a:defRPr>
            </a:lvl1pPr>
          </a:lstStyle>
          <a:p>
            <a:pPr>
              <a:defRPr u="none"/>
            </a:pPr>
            <a:r>
              <a:rPr u="sng">
                <a:hlinkClick r:id="rId4" invalidUrl="" action="" tgtFrame="" tooltip="" history="1" highlightClick="0" endSnd="0"/>
              </a:rPr>
              <a:t>https://www.jbc.org/article/S0021-9258(19)70050-7/pdf</a:t>
            </a:r>
          </a:p>
        </p:txBody>
      </p:sp>
      <p:sp>
        <p:nvSpPr>
          <p:cNvPr id="135" name="https://biocyc.org/gene?orgid=ECOLI&amp;id=EG10024"/>
          <p:cNvSpPr txBox="1"/>
          <p:nvPr/>
        </p:nvSpPr>
        <p:spPr>
          <a:xfrm>
            <a:off x="15378430" y="2904717"/>
            <a:ext cx="5031741" cy="3370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u="sng">
                <a:hlinkClick r:id="rId5" invalidUrl="" action="" tgtFrame="" tooltip="" history="1" highlightClick="0" endSnd="0"/>
              </a:defRPr>
            </a:lvl1pPr>
          </a:lstStyle>
          <a:p>
            <a:pPr>
              <a:defRPr u="none"/>
            </a:pPr>
            <a:r>
              <a:rPr u="sng">
                <a:hlinkClick r:id="rId5" invalidUrl="" action="" tgtFrame="" tooltip="" history="1" highlightClick="0" endSnd="0"/>
              </a:rPr>
              <a:t>https://biocyc.org/gene?orgid=ECOLI&amp;id=EG10024</a:t>
            </a:r>
          </a:p>
        </p:txBody>
      </p:sp>
      <p:sp>
        <p:nvSpPr>
          <p:cNvPr id="136" name="https://blast.ncbi.nlm.nih.gov/Blast.cgi"/>
          <p:cNvSpPr txBox="1"/>
          <p:nvPr/>
        </p:nvSpPr>
        <p:spPr>
          <a:xfrm>
            <a:off x="12940767" y="12375392"/>
            <a:ext cx="4321684"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u="sng">
                <a:hlinkClick r:id="rId6" invalidUrl="" action="" tgtFrame="" tooltip="" history="1" highlightClick="0" endSnd="0"/>
              </a:defRPr>
            </a:lvl1pPr>
          </a:lstStyle>
          <a:p>
            <a:pPr>
              <a:defRPr u="none"/>
            </a:pPr>
            <a:r>
              <a:rPr u="sng">
                <a:hlinkClick r:id="rId6" invalidUrl="" action="" tgtFrame="" tooltip="" history="1" highlightClick="0" endSnd="0"/>
              </a:rPr>
              <a:t>https://blast.ncbi.nlm.nih.gov/Blast.cgi</a:t>
            </a:r>
          </a:p>
        </p:txBody>
      </p:sp>
      <p:pic>
        <p:nvPicPr>
          <p:cNvPr id="137" name="Screen Shot 2021-11-18 at 14.39.02.png" descr="Screen Shot 2021-11-18 at 14.39.02.png"/>
          <p:cNvPicPr>
            <a:picLocks noChangeAspect="1"/>
          </p:cNvPicPr>
          <p:nvPr/>
        </p:nvPicPr>
        <p:blipFill>
          <a:blip r:embed="rId7">
            <a:extLst/>
          </a:blip>
          <a:stretch>
            <a:fillRect/>
          </a:stretch>
        </p:blipFill>
        <p:spPr>
          <a:xfrm>
            <a:off x="11871714" y="7587985"/>
            <a:ext cx="6459789" cy="4522488"/>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Homologs, orthologs, and paralogs"/>
          <p:cNvSpPr txBox="1"/>
          <p:nvPr>
            <p:ph type="title"/>
          </p:nvPr>
        </p:nvSpPr>
        <p:spPr>
          <a:prstGeom prst="rect">
            <a:avLst/>
          </a:prstGeom>
        </p:spPr>
        <p:txBody>
          <a:bodyPr/>
          <a:lstStyle>
            <a:lvl1pPr defTabSz="742950">
              <a:defRPr sz="10080"/>
            </a:lvl1pPr>
          </a:lstStyle>
          <a:p>
            <a:pPr/>
            <a:r>
              <a:t>Homologs, orthologs, and paralogs</a:t>
            </a:r>
          </a:p>
        </p:txBody>
      </p:sp>
      <p:sp>
        <p:nvSpPr>
          <p:cNvPr id="140" name="What's the difference?…"/>
          <p:cNvSpPr txBox="1"/>
          <p:nvPr>
            <p:ph type="body" sz="half" idx="1"/>
          </p:nvPr>
        </p:nvSpPr>
        <p:spPr>
          <a:prstGeom prst="rect">
            <a:avLst/>
          </a:prstGeom>
        </p:spPr>
        <p:txBody>
          <a:bodyPr/>
          <a:lstStyle/>
          <a:p>
            <a:pPr marL="0" indent="0" defTabSz="759459">
              <a:spcBef>
                <a:spcPts val="2300"/>
              </a:spcBef>
              <a:buSzTx/>
              <a:buNone/>
              <a:defRPr sz="3496"/>
            </a:pPr>
            <a:r>
              <a:t>What's the difference?</a:t>
            </a:r>
          </a:p>
          <a:p>
            <a:pPr marL="514095" indent="-514095" defTabSz="759459">
              <a:spcBef>
                <a:spcPts val="2300"/>
              </a:spcBef>
              <a:defRPr sz="3496"/>
            </a:pPr>
            <a:r>
              <a:t>"Paralogs" arise from a gene duplication event in an organism or a distant ancestor and often acquire a different function</a:t>
            </a:r>
          </a:p>
          <a:p>
            <a:pPr marL="514095" indent="-514095" defTabSz="759459">
              <a:spcBef>
                <a:spcPts val="2300"/>
              </a:spcBef>
              <a:defRPr sz="3496"/>
            </a:pPr>
            <a:r>
              <a:t>"Orthologs" occur from a speciation event, so orthologs in two species, e.g. human and mouse α-globins, will share a function</a:t>
            </a:r>
          </a:p>
          <a:p>
            <a:pPr marL="514095" indent="-514095" defTabSz="759459">
              <a:spcBef>
                <a:spcPts val="2300"/>
              </a:spcBef>
              <a:defRPr sz="3496"/>
            </a:pPr>
            <a:r>
              <a:t>"Homologs" can describe both paralogs and orthologs, but it's a vague term and I wouldn't encourage its use!</a:t>
            </a:r>
          </a:p>
          <a:p>
            <a:pPr marL="514095" indent="-514095" defTabSz="759459">
              <a:spcBef>
                <a:spcPts val="2300"/>
              </a:spcBef>
              <a:defRPr b="1" sz="3496"/>
            </a:pPr>
            <a:r>
              <a:t>We're looking for orthologs</a:t>
            </a:r>
          </a:p>
          <a:p>
            <a:pPr marL="514095" indent="-514095" defTabSz="759459">
              <a:spcBef>
                <a:spcPts val="2300"/>
              </a:spcBef>
              <a:defRPr sz="3496"/>
            </a:pPr>
            <a:r>
              <a:t>There are also analogs, xenologs, and more!</a:t>
            </a:r>
          </a:p>
          <a:p>
            <a:pPr marL="514095" indent="-514095" defTabSz="759459">
              <a:spcBef>
                <a:spcPts val="2300"/>
              </a:spcBef>
              <a:defRPr sz="3496"/>
            </a:pPr>
            <a:r>
              <a:t>Find out more here: </a:t>
            </a:r>
            <a:r>
              <a:rPr u="sng">
                <a:hlinkClick r:id="rId2" invalidUrl="" action="" tgtFrame="" tooltip="" history="1" highlightClick="0" endSnd="0"/>
              </a:rPr>
              <a:t>https://en.wikipedia.org/wiki/Sequence_homology</a:t>
            </a:r>
          </a:p>
        </p:txBody>
      </p:sp>
      <p:pic>
        <p:nvPicPr>
          <p:cNvPr id="141" name="Homology.jpg" descr="Homology.jpg"/>
          <p:cNvPicPr>
            <a:picLocks noChangeAspect="1"/>
          </p:cNvPicPr>
          <p:nvPr/>
        </p:nvPicPr>
        <p:blipFill>
          <a:blip r:embed="rId3">
            <a:extLst/>
          </a:blip>
          <a:stretch>
            <a:fillRect/>
          </a:stretch>
        </p:blipFill>
        <p:spPr>
          <a:xfrm>
            <a:off x="13934647" y="3788485"/>
            <a:ext cx="8535423" cy="8018630"/>
          </a:xfrm>
          <a:prstGeom prst="rect">
            <a:avLst/>
          </a:prstGeom>
          <a:ln w="12700">
            <a:miter lim="400000"/>
          </a:ln>
          <a:effectLst>
            <a:outerShdw sx="100000" sy="100000" kx="0" ky="0" algn="b" rotWithShape="0" blurRad="63500" dist="25400" dir="5400000">
              <a:srgbClr val="000000">
                <a:alpha val="50000"/>
              </a:srgbClr>
            </a:outerShdw>
          </a:effectLst>
        </p:spPr>
      </p:pic>
      <p:sp>
        <p:nvSpPr>
          <p:cNvPr id="142" name="https://bitesizebio.com/26762/homology-terminology-never-say-wrong-word/"/>
          <p:cNvSpPr txBox="1"/>
          <p:nvPr/>
        </p:nvSpPr>
        <p:spPr>
          <a:xfrm>
            <a:off x="13920794" y="12280605"/>
            <a:ext cx="8563129"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u="sng">
                <a:hlinkClick r:id="rId4" invalidUrl="" action="" tgtFrame="" tooltip="" history="1" highlightClick="0" endSnd="0"/>
              </a:defRPr>
            </a:lvl1pPr>
          </a:lstStyle>
          <a:p>
            <a:pPr>
              <a:defRPr u="none"/>
            </a:pPr>
            <a:r>
              <a:rPr u="sng">
                <a:hlinkClick r:id="rId4" invalidUrl="" action="" tgtFrame="" tooltip="" history="1" highlightClick="0" endSnd="0"/>
              </a:rPr>
              <a:t>https://bitesizebio.com/26762/homology-terminology-never-say-wrong-word/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What are the pitfalls?"/>
          <p:cNvSpPr txBox="1"/>
          <p:nvPr>
            <p:ph type="title"/>
          </p:nvPr>
        </p:nvSpPr>
        <p:spPr>
          <a:prstGeom prst="rect">
            <a:avLst/>
          </a:prstGeom>
        </p:spPr>
        <p:txBody>
          <a:bodyPr/>
          <a:lstStyle/>
          <a:p>
            <a:pPr/>
            <a:r>
              <a:t>What are the pitfalls?</a:t>
            </a:r>
          </a:p>
        </p:txBody>
      </p:sp>
      <p:sp>
        <p:nvSpPr>
          <p:cNvPr id="145" name="Is your genome similar enough to E. coli to transfer gene functions?…"/>
          <p:cNvSpPr txBox="1"/>
          <p:nvPr>
            <p:ph type="body" idx="1"/>
          </p:nvPr>
        </p:nvSpPr>
        <p:spPr>
          <a:xfrm>
            <a:off x="1926067" y="3098800"/>
            <a:ext cx="21005801" cy="9296400"/>
          </a:xfrm>
          <a:prstGeom prst="rect">
            <a:avLst/>
          </a:prstGeom>
        </p:spPr>
        <p:txBody>
          <a:bodyPr/>
          <a:lstStyle/>
          <a:p>
            <a:pPr marL="609600" indent="-609600" defTabSz="792479">
              <a:spcBef>
                <a:spcPts val="2400"/>
              </a:spcBef>
              <a:defRPr sz="4608"/>
            </a:pPr>
            <a:r>
              <a:t>Is your genome similar enough to </a:t>
            </a:r>
            <a:r>
              <a:rPr i="1"/>
              <a:t>E. coli </a:t>
            </a:r>
            <a:r>
              <a:t>to transfer gene functions?</a:t>
            </a:r>
          </a:p>
          <a:p>
            <a:pPr lvl="1" marL="1219200" indent="-609600" defTabSz="792479">
              <a:spcBef>
                <a:spcPts val="2400"/>
              </a:spcBef>
              <a:defRPr sz="4608"/>
            </a:pPr>
            <a:r>
              <a:rPr b="1">
                <a:solidFill>
                  <a:srgbClr val="C82506"/>
                </a:solidFill>
              </a:rPr>
              <a:t>Use a more closely-related, well-characterised genome</a:t>
            </a:r>
          </a:p>
          <a:p>
            <a:pPr marL="609600" indent="-609600" defTabSz="792479">
              <a:spcBef>
                <a:spcPts val="2400"/>
              </a:spcBef>
              <a:defRPr sz="4608"/>
            </a:pPr>
            <a:r>
              <a:t>Could two proteins share similar sequence but have different functions?</a:t>
            </a:r>
          </a:p>
          <a:p>
            <a:pPr lvl="1" marL="1219200" indent="-609600" defTabSz="792479">
              <a:spcBef>
                <a:spcPts val="2400"/>
              </a:spcBef>
              <a:defRPr sz="4608"/>
            </a:pPr>
            <a:r>
              <a:rPr b="1">
                <a:solidFill>
                  <a:srgbClr val="C82506"/>
                </a:solidFill>
              </a:rPr>
              <a:t>Yes! These could be paralogs or </a:t>
            </a:r>
            <a:r>
              <a:rPr b="1" u="sng">
                <a:solidFill>
                  <a:srgbClr val="C82506"/>
                </a:solidFill>
              </a:rPr>
              <a:t>promiscuous enzymes</a:t>
            </a:r>
            <a:endParaRPr b="1">
              <a:solidFill>
                <a:srgbClr val="C82506"/>
              </a:solidFill>
            </a:endParaRPr>
          </a:p>
          <a:p>
            <a:pPr marL="609600" indent="-609600" defTabSz="792479">
              <a:spcBef>
                <a:spcPts val="2400"/>
              </a:spcBef>
              <a:defRPr sz="4608"/>
            </a:pPr>
            <a:r>
              <a:t>What if we match against a protein that shares a domain (part of the sequence) but has a different overall function?</a:t>
            </a:r>
          </a:p>
          <a:p>
            <a:pPr lvl="1" marL="1219200" indent="-609600" defTabSz="792479">
              <a:spcBef>
                <a:spcPts val="2400"/>
              </a:spcBef>
              <a:defRPr sz="4608"/>
            </a:pPr>
            <a:r>
              <a:rPr b="1">
                <a:solidFill>
                  <a:srgbClr val="C82506"/>
                </a:solidFill>
              </a:rPr>
              <a:t>We can set thresholds on our sequence searches to reduce the likelihood of this: % identity and % coverage</a:t>
            </a:r>
            <a:endParaRPr b="1">
              <a:solidFill>
                <a:srgbClr val="C82506"/>
              </a:solidFill>
            </a:endParaRPr>
          </a:p>
          <a:p>
            <a:pPr marL="609600" indent="-609600" defTabSz="792479">
              <a:spcBef>
                <a:spcPts val="2400"/>
              </a:spcBef>
              <a:defRPr sz="4608"/>
            </a:pPr>
            <a:r>
              <a:t>Finding the true ortholog is not easy!</a:t>
            </a:r>
          </a:p>
          <a:p>
            <a:pPr lvl="1" marL="1219200" indent="-609600" defTabSz="792479">
              <a:spcBef>
                <a:spcPts val="2400"/>
              </a:spcBef>
              <a:defRPr sz="4608"/>
            </a:pPr>
            <a:r>
              <a:rPr b="1">
                <a:solidFill>
                  <a:srgbClr val="C82506"/>
                </a:solidFill>
              </a:rPr>
              <a:t>Building a phylogenetic tree is the best way to work this out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Picking the right starting point"/>
          <p:cNvSpPr txBox="1"/>
          <p:nvPr>
            <p:ph type="title"/>
          </p:nvPr>
        </p:nvSpPr>
        <p:spPr>
          <a:prstGeom prst="rect">
            <a:avLst/>
          </a:prstGeom>
        </p:spPr>
        <p:txBody>
          <a:bodyPr/>
          <a:lstStyle/>
          <a:p>
            <a:pPr/>
            <a:r>
              <a:t>Picking the right starting point</a:t>
            </a:r>
          </a:p>
        </p:txBody>
      </p:sp>
      <p:sp>
        <p:nvSpPr>
          <p:cNvPr id="148" name="So, we need to do the following:…"/>
          <p:cNvSpPr txBox="1"/>
          <p:nvPr>
            <p:ph type="body" idx="1"/>
          </p:nvPr>
        </p:nvSpPr>
        <p:spPr>
          <a:prstGeom prst="rect">
            <a:avLst/>
          </a:prstGeom>
        </p:spPr>
        <p:txBody>
          <a:bodyPr/>
          <a:lstStyle/>
          <a:p>
            <a:pPr marL="0" indent="0">
              <a:spcBef>
                <a:spcPts val="2500"/>
              </a:spcBef>
              <a:buSzTx/>
              <a:buNone/>
            </a:pPr>
            <a:r>
              <a:t>So, we need to do the following:</a:t>
            </a:r>
          </a:p>
          <a:p>
            <a:pPr marL="0" indent="0">
              <a:spcBef>
                <a:spcPts val="0"/>
              </a:spcBef>
              <a:buSzTx/>
              <a:buNone/>
            </a:pPr>
          </a:p>
          <a:p>
            <a:pPr marL="228600" indent="-228600">
              <a:spcBef>
                <a:spcPts val="1500"/>
              </a:spcBef>
              <a:buSzPct val="100000"/>
              <a:buAutoNum type="arabicPeriod" startAt="1"/>
            </a:pPr>
            <a:r>
              <a:t> Pick a closely related (to our "unknown" organism), well-characterised genome, with an FBA model, as our starting point.</a:t>
            </a:r>
          </a:p>
          <a:p>
            <a:pPr marL="228600" indent="-228600">
              <a:spcBef>
                <a:spcPts val="2500"/>
              </a:spcBef>
              <a:buSzPct val="100000"/>
              <a:buAutoNum type="arabicPeriod" startAt="1"/>
            </a:pPr>
            <a:r>
              <a:t> Carefully match gene/protein sequences from our "known" organism against our "unknown" organism's gene/protein sequences (using BLAST).</a:t>
            </a:r>
          </a:p>
          <a:p>
            <a:pPr marL="228600" indent="-228600">
              <a:spcBef>
                <a:spcPts val="2500"/>
              </a:spcBef>
              <a:buSzPct val="100000"/>
              <a:buAutoNum type="arabicPeriod" startAt="1"/>
            </a:pPr>
            <a:r>
              <a:t> Filter down the set of reactions in the "known" FBA model to only those with matches/hits in our "unknown" organism.</a:t>
            </a:r>
          </a:p>
          <a:p>
            <a:pPr marL="0" indent="0">
              <a:spcBef>
                <a:spcPts val="2500"/>
              </a:spcBef>
              <a:buSzTx/>
              <a:buNone/>
            </a:pPr>
            <a:r>
              <a:t>And that's just the start!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he BiGG database"/>
          <p:cNvSpPr txBox="1"/>
          <p:nvPr>
            <p:ph type="title"/>
          </p:nvPr>
        </p:nvSpPr>
        <p:spPr>
          <a:prstGeom prst="rect">
            <a:avLst/>
          </a:prstGeom>
        </p:spPr>
        <p:txBody>
          <a:bodyPr/>
          <a:lstStyle/>
          <a:p>
            <a:pPr/>
            <a:r>
              <a:t>The BiGG database</a:t>
            </a:r>
          </a:p>
        </p:txBody>
      </p:sp>
      <p:sp>
        <p:nvSpPr>
          <p:cNvPr id="151" name="Biochemical, Genetic, and Genomic database…"/>
          <p:cNvSpPr txBox="1"/>
          <p:nvPr>
            <p:ph type="body" sz="half" idx="1"/>
          </p:nvPr>
        </p:nvSpPr>
        <p:spPr>
          <a:xfrm>
            <a:off x="1689099" y="3149600"/>
            <a:ext cx="10663113" cy="9296400"/>
          </a:xfrm>
          <a:prstGeom prst="rect">
            <a:avLst/>
          </a:prstGeom>
        </p:spPr>
        <p:txBody>
          <a:bodyPr/>
          <a:lstStyle/>
          <a:p>
            <a:pPr>
              <a:spcBef>
                <a:spcPts val="2500"/>
              </a:spcBef>
            </a:pPr>
            <a:r>
              <a:rPr i="1"/>
              <a:t>Bio</a:t>
            </a:r>
            <a:r>
              <a:t>chemical, </a:t>
            </a:r>
            <a:r>
              <a:rPr i="1"/>
              <a:t>G</a:t>
            </a:r>
            <a:r>
              <a:t>enetic, and </a:t>
            </a:r>
            <a:r>
              <a:rPr i="1"/>
              <a:t>G</a:t>
            </a:r>
            <a:r>
              <a:t>enomic database</a:t>
            </a:r>
          </a:p>
          <a:p>
            <a:pPr>
              <a:spcBef>
                <a:spcPts val="2500"/>
              </a:spcBef>
            </a:pPr>
            <a:r>
              <a:t>108 FBA models, 48 single strain models, 30 species</a:t>
            </a:r>
          </a:p>
          <a:p>
            <a:pPr>
              <a:spcBef>
                <a:spcPts val="2500"/>
              </a:spcBef>
            </a:pPr>
            <a:r>
              <a:t>Includes human, mouse, yeast, parasites, quite a few species of bacteria</a:t>
            </a:r>
          </a:p>
          <a:p>
            <a:pPr>
              <a:spcBef>
                <a:spcPts val="2500"/>
              </a:spcBef>
            </a:pPr>
            <a:r>
              <a:t>58 </a:t>
            </a:r>
            <a:r>
              <a:rPr i="1"/>
              <a:t>E. coli</a:t>
            </a:r>
            <a:r>
              <a:t> models!! (more than half of the models in the database)</a:t>
            </a:r>
          </a:p>
          <a:p>
            <a:pPr>
              <a:spcBef>
                <a:spcPts val="2500"/>
              </a:spcBef>
            </a:pPr>
            <a:r>
              <a:t>There are lots more FBA models elsewhere (e.g. with publications), but...</a:t>
            </a:r>
          </a:p>
          <a:p>
            <a:pPr>
              <a:spcBef>
                <a:spcPts val="2500"/>
              </a:spcBef>
            </a:pPr>
            <a:r>
              <a:t>...the models in BiGG follow sensible rules for naming reactions and metabolites</a:t>
            </a:r>
          </a:p>
          <a:p>
            <a:pPr>
              <a:spcBef>
                <a:spcPts val="2500"/>
              </a:spcBef>
            </a:pPr>
            <a:r>
              <a:t>They have an API for grabbing data!</a:t>
            </a:r>
          </a:p>
        </p:txBody>
      </p:sp>
      <p:pic>
        <p:nvPicPr>
          <p:cNvPr id="152" name="Screen Shot 2021-11-18 at 15.21.14.png" descr="Screen Shot 2021-11-18 at 15.21.14.png"/>
          <p:cNvPicPr>
            <a:picLocks noChangeAspect="1"/>
          </p:cNvPicPr>
          <p:nvPr/>
        </p:nvPicPr>
        <p:blipFill>
          <a:blip r:embed="rId2">
            <a:extLst/>
          </a:blip>
          <a:stretch>
            <a:fillRect/>
          </a:stretch>
        </p:blipFill>
        <p:spPr>
          <a:xfrm>
            <a:off x="12695984" y="4454991"/>
            <a:ext cx="11017144" cy="6685618"/>
          </a:xfrm>
          <a:prstGeom prst="rect">
            <a:avLst/>
          </a:prstGeom>
          <a:ln w="12700">
            <a:miter lim="400000"/>
          </a:ln>
          <a:effectLst>
            <a:outerShdw sx="100000" sy="100000" kx="0" ky="0" algn="b" rotWithShape="0" blurRad="63500" dist="25400" dir="5400000">
              <a:srgbClr val="000000">
                <a:alpha val="50000"/>
              </a:srgbClr>
            </a:outerShdw>
          </a:effectLst>
        </p:spPr>
      </p:pic>
      <p:sp>
        <p:nvSpPr>
          <p:cNvPr id="153" name="http://bigg.ucsd.edu/models"/>
          <p:cNvSpPr txBox="1"/>
          <p:nvPr/>
        </p:nvSpPr>
        <p:spPr>
          <a:xfrm>
            <a:off x="15568797" y="11483011"/>
            <a:ext cx="5271517"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http://bigg.ucsd.edu/models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Finding the &quot;known&quot; protein sequences"/>
          <p:cNvSpPr txBox="1"/>
          <p:nvPr>
            <p:ph type="title"/>
          </p:nvPr>
        </p:nvSpPr>
        <p:spPr>
          <a:prstGeom prst="rect">
            <a:avLst/>
          </a:prstGeom>
        </p:spPr>
        <p:txBody>
          <a:bodyPr/>
          <a:lstStyle>
            <a:lvl1pPr defTabSz="660400">
              <a:defRPr sz="8960"/>
            </a:lvl1pPr>
          </a:lstStyle>
          <a:p>
            <a:pPr/>
            <a:r>
              <a:t>Finding the "known" protein sequences</a:t>
            </a:r>
          </a:p>
        </p:txBody>
      </p:sp>
      <p:sp>
        <p:nvSpPr>
          <p:cNvPr id="156" name="The BiGG model page should have a link to the genome sequence for the &quot;known&quot; species on NCBI…"/>
          <p:cNvSpPr txBox="1"/>
          <p:nvPr>
            <p:ph type="body" sz="half" idx="1"/>
          </p:nvPr>
        </p:nvSpPr>
        <p:spPr>
          <a:prstGeom prst="rect">
            <a:avLst/>
          </a:prstGeom>
        </p:spPr>
        <p:txBody>
          <a:bodyPr/>
          <a:lstStyle/>
          <a:p>
            <a:pPr marL="530859" indent="-530859" defTabSz="784225">
              <a:spcBef>
                <a:spcPts val="2300"/>
              </a:spcBef>
              <a:defRPr sz="3609"/>
            </a:pPr>
            <a:r>
              <a:t>The BiGG model page should have a link to the genome sequence for the "known" species on NCBI</a:t>
            </a:r>
          </a:p>
          <a:p>
            <a:pPr marL="530859" indent="-530859" defTabSz="784225">
              <a:spcBef>
                <a:spcPts val="2300"/>
              </a:spcBef>
              <a:defRPr sz="3609"/>
            </a:pPr>
            <a:r>
              <a:t>Download the </a:t>
            </a:r>
            <a:r>
              <a:rPr b="1"/>
              <a:t>coding sequences</a:t>
            </a:r>
            <a:r>
              <a:t> in </a:t>
            </a:r>
            <a:r>
              <a:rPr b="1"/>
              <a:t>FASTA Protein</a:t>
            </a:r>
            <a:r>
              <a:t> format, making sure to give the file a sensible name (the default is "sequence")</a:t>
            </a:r>
          </a:p>
          <a:p>
            <a:pPr marL="530859" indent="-530859" defTabSz="784225">
              <a:spcBef>
                <a:spcPts val="2300"/>
              </a:spcBef>
              <a:defRPr sz="3609"/>
            </a:pPr>
            <a:r>
              <a:t>Some of you will be using the </a:t>
            </a:r>
            <a:r>
              <a:rPr i="1"/>
              <a:t>E. coli</a:t>
            </a:r>
            <a:r>
              <a:t> K-12 MG1655 FBA model (called </a:t>
            </a:r>
            <a:r>
              <a:rPr b="1"/>
              <a:t>iAF1260</a:t>
            </a:r>
            <a:r>
              <a:t>), and you should use the link on the right to get the protein sequences</a:t>
            </a:r>
          </a:p>
          <a:p>
            <a:pPr marL="530859" indent="-530859" defTabSz="784225">
              <a:spcBef>
                <a:spcPts val="2300"/>
              </a:spcBef>
              <a:defRPr sz="3609"/>
            </a:pPr>
            <a:r>
              <a:t>The others are using the </a:t>
            </a:r>
            <a:r>
              <a:rPr i="1"/>
              <a:t>S. aureus</a:t>
            </a:r>
            <a:r>
              <a:t> N315 FBA model (called </a:t>
            </a:r>
            <a:r>
              <a:rPr b="1"/>
              <a:t>iSB619</a:t>
            </a:r>
            <a:r>
              <a:t>), and you should use this link to get your protein sequences: </a:t>
            </a:r>
            <a:r>
              <a:rPr u="sng">
                <a:hlinkClick r:id="rId2" invalidUrl="" action="" tgtFrame="" tooltip="" history="1" highlightClick="0" endSnd="0"/>
              </a:rPr>
              <a:t>https://www.ncbi.nlm.nih.gov/nuccore/NC_002745.2</a:t>
            </a:r>
          </a:p>
        </p:txBody>
      </p:sp>
      <p:pic>
        <p:nvPicPr>
          <p:cNvPr id="157" name="Screen Shot 2021-11-18 at 16.03.54.png" descr="Screen Shot 2021-11-18 at 16.03.54.png"/>
          <p:cNvPicPr>
            <a:picLocks noChangeAspect="1"/>
          </p:cNvPicPr>
          <p:nvPr/>
        </p:nvPicPr>
        <p:blipFill>
          <a:blip r:embed="rId3">
            <a:extLst/>
          </a:blip>
          <a:stretch>
            <a:fillRect/>
          </a:stretch>
        </p:blipFill>
        <p:spPr>
          <a:xfrm>
            <a:off x="12493463" y="4466809"/>
            <a:ext cx="11306601" cy="6661982"/>
          </a:xfrm>
          <a:prstGeom prst="rect">
            <a:avLst/>
          </a:prstGeom>
          <a:ln w="12700">
            <a:miter lim="400000"/>
          </a:ln>
          <a:effectLst>
            <a:outerShdw sx="100000" sy="100000" kx="0" ky="0" algn="b" rotWithShape="0" blurRad="63500" dist="25400" dir="5400000">
              <a:srgbClr val="000000">
                <a:alpha val="50000"/>
              </a:srgbClr>
            </a:outerShdw>
          </a:effectLst>
        </p:spPr>
      </p:pic>
      <p:sp>
        <p:nvSpPr>
          <p:cNvPr id="158" name="https://www.ncbi.nlm.nih.gov/nuccore/NC_000913.3"/>
          <p:cNvSpPr txBox="1"/>
          <p:nvPr/>
        </p:nvSpPr>
        <p:spPr>
          <a:xfrm>
            <a:off x="13126656" y="11530405"/>
            <a:ext cx="9535288"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https://www.ncbi.nlm.nih.gov/nuccore/NC_000913.3</a:t>
            </a:r>
          </a:p>
        </p:txBody>
      </p:sp>
      <p:sp>
        <p:nvSpPr>
          <p:cNvPr id="159" name="Circle"/>
          <p:cNvSpPr/>
          <p:nvPr/>
        </p:nvSpPr>
        <p:spPr>
          <a:xfrm>
            <a:off x="18500160" y="5489447"/>
            <a:ext cx="4065174" cy="4065174"/>
          </a:xfrm>
          <a:prstGeom prst="ellipse">
            <a:avLst/>
          </a:prstGeom>
          <a:ln w="101600">
            <a:solidFill>
              <a:schemeClr val="accent5">
                <a:hueOff val="-82419"/>
                <a:satOff val="-9513"/>
                <a:lumOff val="-16343"/>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